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notesSlides/notesSlide5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63.xml" ContentType="application/vnd.openxmlformats-officedocument.presentationml.notesSlide+xml"/>
  <Override PartName="/ppt/tags/tag72.xml" ContentType="application/vnd.openxmlformats-officedocument.presentationml.tags+xml"/>
  <Override PartName="/ppt/notesSlides/notesSlide64.xml" ContentType="application/vnd.openxmlformats-officedocument.presentationml.notesSlide+xml"/>
  <Override PartName="/ppt/tags/tag73.xml" ContentType="application/vnd.openxmlformats-officedocument.presentationml.tags+xml"/>
  <Override PartName="/ppt/notesSlides/notesSlide65.xml" ContentType="application/vnd.openxmlformats-officedocument.presentationml.notesSlide+xml"/>
  <Override PartName="/ppt/tags/tag74.xml" ContentType="application/vnd.openxmlformats-officedocument.presentationml.tags+xml"/>
  <Override PartName="/ppt/notesSlides/notesSlide6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6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68.xml" ContentType="application/vnd.openxmlformats-officedocument.presentationml.notesSlide+xml"/>
  <Override PartName="/ppt/tags/tag79.xml" ContentType="application/vnd.openxmlformats-officedocument.presentationml.tags+xml"/>
  <Override PartName="/ppt/notesSlides/notesSlide69.xml" ContentType="application/vnd.openxmlformats-officedocument.presentationml.notesSlide+xml"/>
  <Override PartName="/ppt/tags/tag80.xml" ContentType="application/vnd.openxmlformats-officedocument.presentationml.tags+xml"/>
  <Override PartName="/ppt/notesSlides/notesSlide70.xml" ContentType="application/vnd.openxmlformats-officedocument.presentationml.notesSlide+xml"/>
  <Override PartName="/ppt/tags/tag81.xml" ContentType="application/vnd.openxmlformats-officedocument.presentationml.tags+xml"/>
  <Override PartName="/ppt/notesSlides/notesSlide7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2.xml" ContentType="application/vnd.openxmlformats-officedocument.presentationml.notesSlide+xml"/>
  <Override PartName="/ppt/tags/tag85.xml" ContentType="application/vnd.openxmlformats-officedocument.presentationml.tags+xml"/>
  <Override PartName="/ppt/notesSlides/notesSlide73.xml" ContentType="application/vnd.openxmlformats-officedocument.presentationml.notesSlide+xml"/>
  <Override PartName="/ppt/tags/tag86.xml" ContentType="application/vnd.openxmlformats-officedocument.presentationml.tags+xml"/>
  <Override PartName="/ppt/notesSlides/notesSlide7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7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7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handoutMasterIdLst>
    <p:handoutMasterId r:id="rId96"/>
  </p:handoutMasterIdLst>
  <p:sldIdLst>
    <p:sldId id="256" r:id="rId2"/>
    <p:sldId id="257" r:id="rId3"/>
    <p:sldId id="322" r:id="rId4"/>
    <p:sldId id="323" r:id="rId5"/>
    <p:sldId id="258" r:id="rId6"/>
    <p:sldId id="261" r:id="rId7"/>
    <p:sldId id="260" r:id="rId8"/>
    <p:sldId id="262" r:id="rId9"/>
    <p:sldId id="324" r:id="rId10"/>
    <p:sldId id="264" r:id="rId11"/>
    <p:sldId id="263" r:id="rId12"/>
    <p:sldId id="268" r:id="rId13"/>
    <p:sldId id="267" r:id="rId14"/>
    <p:sldId id="325" r:id="rId15"/>
    <p:sldId id="266" r:id="rId16"/>
    <p:sldId id="265" r:id="rId17"/>
    <p:sldId id="303" r:id="rId18"/>
    <p:sldId id="326" r:id="rId19"/>
    <p:sldId id="269" r:id="rId20"/>
    <p:sldId id="305" r:id="rId21"/>
    <p:sldId id="272" r:id="rId22"/>
    <p:sldId id="306" r:id="rId23"/>
    <p:sldId id="271" r:id="rId24"/>
    <p:sldId id="307" r:id="rId25"/>
    <p:sldId id="327" r:id="rId26"/>
    <p:sldId id="270" r:id="rId27"/>
    <p:sldId id="273" r:id="rId28"/>
    <p:sldId id="309" r:id="rId29"/>
    <p:sldId id="274" r:id="rId30"/>
    <p:sldId id="310" r:id="rId31"/>
    <p:sldId id="275" r:id="rId32"/>
    <p:sldId id="311" r:id="rId33"/>
    <p:sldId id="328" r:id="rId34"/>
    <p:sldId id="329" r:id="rId35"/>
    <p:sldId id="330" r:id="rId36"/>
    <p:sldId id="276" r:id="rId37"/>
    <p:sldId id="277" r:id="rId38"/>
    <p:sldId id="312" r:id="rId39"/>
    <p:sldId id="331" r:id="rId40"/>
    <p:sldId id="278" r:id="rId41"/>
    <p:sldId id="279" r:id="rId42"/>
    <p:sldId id="280" r:id="rId43"/>
    <p:sldId id="313" r:id="rId44"/>
    <p:sldId id="287" r:id="rId45"/>
    <p:sldId id="315" r:id="rId46"/>
    <p:sldId id="286" r:id="rId47"/>
    <p:sldId id="316" r:id="rId48"/>
    <p:sldId id="288" r:id="rId49"/>
    <p:sldId id="332" r:id="rId50"/>
    <p:sldId id="285" r:id="rId51"/>
    <p:sldId id="284" r:id="rId52"/>
    <p:sldId id="317" r:id="rId53"/>
    <p:sldId id="333" r:id="rId54"/>
    <p:sldId id="283" r:id="rId55"/>
    <p:sldId id="318" r:id="rId56"/>
    <p:sldId id="334" r:id="rId57"/>
    <p:sldId id="282" r:id="rId58"/>
    <p:sldId id="335" r:id="rId59"/>
    <p:sldId id="281" r:id="rId60"/>
    <p:sldId id="319" r:id="rId61"/>
    <p:sldId id="337" r:id="rId62"/>
    <p:sldId id="290" r:id="rId63"/>
    <p:sldId id="338" r:id="rId64"/>
    <p:sldId id="289" r:id="rId65"/>
    <p:sldId id="320" r:id="rId66"/>
    <p:sldId id="339" r:id="rId67"/>
    <p:sldId id="291" r:id="rId68"/>
    <p:sldId id="292" r:id="rId69"/>
    <p:sldId id="321" r:id="rId70"/>
    <p:sldId id="340" r:id="rId71"/>
    <p:sldId id="293" r:id="rId72"/>
    <p:sldId id="294" r:id="rId73"/>
    <p:sldId id="295" r:id="rId74"/>
    <p:sldId id="300" r:id="rId75"/>
    <p:sldId id="341" r:id="rId76"/>
    <p:sldId id="296" r:id="rId77"/>
    <p:sldId id="342" r:id="rId78"/>
    <p:sldId id="297" r:id="rId79"/>
    <p:sldId id="343" r:id="rId80"/>
    <p:sldId id="344" r:id="rId81"/>
    <p:sldId id="301" r:id="rId82"/>
    <p:sldId id="345" r:id="rId83"/>
    <p:sldId id="346" r:id="rId84"/>
    <p:sldId id="298" r:id="rId85"/>
    <p:sldId id="348" r:id="rId86"/>
    <p:sldId id="347" r:id="rId87"/>
    <p:sldId id="349" r:id="rId88"/>
    <p:sldId id="350" r:id="rId89"/>
    <p:sldId id="351" r:id="rId90"/>
    <p:sldId id="352" r:id="rId91"/>
    <p:sldId id="353" r:id="rId92"/>
    <p:sldId id="354" r:id="rId93"/>
    <p:sldId id="355" r:id="rId94"/>
  </p:sldIdLst>
  <p:sldSz cx="12192000" cy="6858000"/>
  <p:notesSz cx="7315200" cy="9601200"/>
  <p:custDataLst>
    <p:tags r:id="rId9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472" autoAdjust="0"/>
  </p:normalViewPr>
  <p:slideViewPr>
    <p:cSldViewPr snapToGrid="0">
      <p:cViewPr varScale="1">
        <p:scale>
          <a:sx n="94" d="100"/>
          <a:sy n="94" d="100"/>
        </p:scale>
        <p:origin x="18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59C7B5-0C09-BD3A-9667-1B6E12E6367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6F9C37FA-5E54-C5D6-E434-F1C938476C5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6C040FE0-DAC7-71F5-3101-6EAC278EA125}"/>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2024 LREC Mandatory - Instructor Guide ©LREC</a:t>
            </a:r>
          </a:p>
        </p:txBody>
      </p:sp>
      <p:sp>
        <p:nvSpPr>
          <p:cNvPr id="5" name="Slide Number Placeholder 4">
            <a:extLst>
              <a:ext uri="{FF2B5EF4-FFF2-40B4-BE49-F238E27FC236}">
                <a16:creationId xmlns:a16="http://schemas.microsoft.com/office/drawing/2014/main" id="{41D453B5-5AB9-364E-843E-34ECF8C16E7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938CC19-65B2-46F8-A488-056FAE48E2A4}" type="slidenum">
              <a:rPr lang="en-US" smtClean="0"/>
              <a:t>‹#›</a:t>
            </a:fld>
            <a:endParaRPr lang="en-US"/>
          </a:p>
        </p:txBody>
      </p:sp>
    </p:spTree>
    <p:extLst>
      <p:ext uri="{BB962C8B-B14F-4D97-AF65-F5344CB8AC3E}">
        <p14:creationId xmlns:p14="http://schemas.microsoft.com/office/powerpoint/2010/main" val="53878886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2024 LREC Mandatory - Instructor Guide ©LREC</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5E400E-64C5-46B0-A586-FE19AEE1D91E}" type="slidenum">
              <a:rPr lang="en-US" smtClean="0"/>
              <a:t>‹#›</a:t>
            </a:fld>
            <a:endParaRPr lang="en-US"/>
          </a:p>
        </p:txBody>
      </p:sp>
    </p:spTree>
    <p:extLst>
      <p:ext uri="{BB962C8B-B14F-4D97-AF65-F5344CB8AC3E}">
        <p14:creationId xmlns:p14="http://schemas.microsoft.com/office/powerpoint/2010/main" val="265950165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1</a:t>
            </a:fld>
            <a:endParaRPr lang="en-US"/>
          </a:p>
        </p:txBody>
      </p:sp>
      <p:sp>
        <p:nvSpPr>
          <p:cNvPr id="5" name="Footer Placeholder 4">
            <a:extLst>
              <a:ext uri="{FF2B5EF4-FFF2-40B4-BE49-F238E27FC236}">
                <a16:creationId xmlns:a16="http://schemas.microsoft.com/office/drawing/2014/main" id="{115F0D73-449A-B563-AEFD-EB8777C143D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DDA7006-A2B0-6262-BE7F-FDE4804A0E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0411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10</a:t>
            </a:fld>
            <a:endParaRPr lang="en-US"/>
          </a:p>
        </p:txBody>
      </p:sp>
      <p:sp>
        <p:nvSpPr>
          <p:cNvPr id="5" name="Footer Placeholder 4">
            <a:extLst>
              <a:ext uri="{FF2B5EF4-FFF2-40B4-BE49-F238E27FC236}">
                <a16:creationId xmlns:a16="http://schemas.microsoft.com/office/drawing/2014/main" id="{41563889-219B-4EA8-7A53-0F9D4BB9F8A0}"/>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CD37746-BBB6-AADF-55D8-BB33CC45712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1590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11</a:t>
            </a:fld>
            <a:endParaRPr lang="en-US"/>
          </a:p>
        </p:txBody>
      </p:sp>
      <p:sp>
        <p:nvSpPr>
          <p:cNvPr id="5" name="Footer Placeholder 4">
            <a:extLst>
              <a:ext uri="{FF2B5EF4-FFF2-40B4-BE49-F238E27FC236}">
                <a16:creationId xmlns:a16="http://schemas.microsoft.com/office/drawing/2014/main" id="{ECDD0BF5-5C48-98FB-9260-0BE5BDC5381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BC975031-C3C6-1AC1-BB5D-6DA1D80311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7220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900" i="1" dirty="0">
                <a:latin typeface="Times New Roman" panose="02020603050405020304" pitchFamily="18" charset="0"/>
                <a:ea typeface="Times New Roman" panose="02020603050405020304" pitchFamily="18" charset="0"/>
              </a:rPr>
              <a:t>Orr v. Jones</a:t>
            </a:r>
            <a:r>
              <a:rPr lang="en-US" sz="1900" dirty="0">
                <a:latin typeface="Times New Roman" panose="02020603050405020304" pitchFamily="18" charset="0"/>
                <a:ea typeface="Times New Roman" panose="02020603050405020304" pitchFamily="18" charset="0"/>
              </a:rPr>
              <a:t>, a Jefferson Parish case which dealt with an older version of the PDD that did not specifically ask</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for</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information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from</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Sellers</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about</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“foundation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repairs,”</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still</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provides</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insight</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into</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“repairs”</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and</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the</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PDD. In</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that</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case,</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Sellers</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were</a:t>
            </a:r>
            <a:r>
              <a:rPr lang="en-US" sz="1900" spc="-2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sued</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for</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bad</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faith</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redhibition</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and</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agents</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for</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misrepresentation,</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for</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allegedly</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failing to</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disclose</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a:t>
            </a:r>
            <a:r>
              <a:rPr lang="en-US" sz="1900" spc="-2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defect</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with</a:t>
            </a:r>
            <a:r>
              <a:rPr lang="en-US" sz="1900" spc="-2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foundation.</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The</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Court</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found</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the</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Sellers</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and</a:t>
            </a:r>
            <a:r>
              <a:rPr lang="en-US" sz="1900" spc="-21"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Agent</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not</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liable</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because</a:t>
            </a:r>
            <a:r>
              <a:rPr lang="en-US" sz="1900" spc="-2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the</a:t>
            </a:r>
            <a:r>
              <a:rPr lang="en-US" sz="1900" spc="-16"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evidence at trial shows that they </a:t>
            </a:r>
            <a:r>
              <a:rPr lang="en-US" sz="1900" u="sng" dirty="0">
                <a:latin typeface="Times New Roman" panose="02020603050405020304" pitchFamily="18" charset="0"/>
                <a:ea typeface="Times New Roman" panose="02020603050405020304" pitchFamily="18" charset="0"/>
              </a:rPr>
              <a:t>believed</a:t>
            </a:r>
            <a:r>
              <a:rPr lang="en-US" sz="1900" dirty="0">
                <a:latin typeface="Times New Roman" panose="02020603050405020304" pitchFamily="18" charset="0"/>
                <a:ea typeface="Times New Roman" panose="02020603050405020304" pitchFamily="18" charset="0"/>
              </a:rPr>
              <a:t> the foundation to be repaired at the time of the disclosure to the Buyer and had no intent to mislead or defraud the Buyer. It is important to note that the true </a:t>
            </a:r>
            <a:r>
              <a:rPr lang="en-US" sz="1900" u="sng" dirty="0">
                <a:latin typeface="Times New Roman" panose="02020603050405020304" pitchFamily="18" charset="0"/>
                <a:ea typeface="Times New Roman" panose="02020603050405020304" pitchFamily="18" charset="0"/>
              </a:rPr>
              <a:t>belief</a:t>
            </a:r>
            <a:r>
              <a:rPr lang="en-US" sz="1900" dirty="0">
                <a:latin typeface="Times New Roman" panose="02020603050405020304" pitchFamily="18" charset="0"/>
                <a:ea typeface="Times New Roman" panose="02020603050405020304" pitchFamily="18" charset="0"/>
              </a:rPr>
              <a:t> was the basis of the finding</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of</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no</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liability.</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Information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that</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could</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have</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called</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that</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into</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question,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such</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as</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inspection</a:t>
            </a:r>
            <a:r>
              <a:rPr lang="en-US" sz="1900" spc="-37"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report</a:t>
            </a:r>
            <a:r>
              <a:rPr lang="en-US" sz="1900" spc="-42" dirty="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from a previous buyer who did not close on the property which called into question whether the foundation was truly repaired, could change a Court’s decision.</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12</a:t>
            </a:fld>
            <a:endParaRPr lang="en-US"/>
          </a:p>
        </p:txBody>
      </p:sp>
      <p:sp>
        <p:nvSpPr>
          <p:cNvPr id="5" name="Footer Placeholder 4">
            <a:extLst>
              <a:ext uri="{FF2B5EF4-FFF2-40B4-BE49-F238E27FC236}">
                <a16:creationId xmlns:a16="http://schemas.microsoft.com/office/drawing/2014/main" id="{4C3AA7B5-D6C2-DE88-A095-2E8844ADBF3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51264E88-04D8-ED19-C0E7-B9310508981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5140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13</a:t>
            </a:fld>
            <a:endParaRPr lang="en-US"/>
          </a:p>
        </p:txBody>
      </p:sp>
      <p:sp>
        <p:nvSpPr>
          <p:cNvPr id="5" name="Footer Placeholder 4">
            <a:extLst>
              <a:ext uri="{FF2B5EF4-FFF2-40B4-BE49-F238E27FC236}">
                <a16:creationId xmlns:a16="http://schemas.microsoft.com/office/drawing/2014/main" id="{992698D0-0A42-B59E-2D38-F3A34A85AAFB}"/>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6CE01D5-32E9-35FD-7F57-7038A4BEAD3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9141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14</a:t>
            </a:fld>
            <a:endParaRPr lang="en-US"/>
          </a:p>
        </p:txBody>
      </p:sp>
      <p:sp>
        <p:nvSpPr>
          <p:cNvPr id="5" name="Footer Placeholder 4">
            <a:extLst>
              <a:ext uri="{FF2B5EF4-FFF2-40B4-BE49-F238E27FC236}">
                <a16:creationId xmlns:a16="http://schemas.microsoft.com/office/drawing/2014/main" id="{603461B6-E36C-27C5-AAE8-925A7A90140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BDCDC0E-34E3-D3CF-BC3F-1F0033D8F07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4536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15</a:t>
            </a:fld>
            <a:endParaRPr lang="en-US"/>
          </a:p>
        </p:txBody>
      </p:sp>
      <p:sp>
        <p:nvSpPr>
          <p:cNvPr id="5" name="Footer Placeholder 4">
            <a:extLst>
              <a:ext uri="{FF2B5EF4-FFF2-40B4-BE49-F238E27FC236}">
                <a16:creationId xmlns:a16="http://schemas.microsoft.com/office/drawing/2014/main" id="{DA5E2D79-00A9-C7AA-C434-6BBBDDCD47C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84A8D86-1413-DAC2-201B-794A4E2E564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5036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16</a:t>
            </a:fld>
            <a:endParaRPr lang="en-US"/>
          </a:p>
        </p:txBody>
      </p:sp>
      <p:sp>
        <p:nvSpPr>
          <p:cNvPr id="5" name="Footer Placeholder 4">
            <a:extLst>
              <a:ext uri="{FF2B5EF4-FFF2-40B4-BE49-F238E27FC236}">
                <a16:creationId xmlns:a16="http://schemas.microsoft.com/office/drawing/2014/main" id="{56E4FB3F-3B22-ED8A-A09B-E577EBAC6BB9}"/>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5F7F557-3441-CBC8-E990-0C1D687394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7365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17</a:t>
            </a:fld>
            <a:endParaRPr lang="en-US"/>
          </a:p>
        </p:txBody>
      </p:sp>
      <p:sp>
        <p:nvSpPr>
          <p:cNvPr id="5" name="Footer Placeholder 4">
            <a:extLst>
              <a:ext uri="{FF2B5EF4-FFF2-40B4-BE49-F238E27FC236}">
                <a16:creationId xmlns:a16="http://schemas.microsoft.com/office/drawing/2014/main" id="{D7B52CFE-BDE2-C1A6-6A47-ACF7D174A4D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A73698E-020D-BF68-CD8E-BC7D83DC08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1720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18</a:t>
            </a:fld>
            <a:endParaRPr lang="en-US"/>
          </a:p>
        </p:txBody>
      </p:sp>
      <p:sp>
        <p:nvSpPr>
          <p:cNvPr id="5" name="Footer Placeholder 4">
            <a:extLst>
              <a:ext uri="{FF2B5EF4-FFF2-40B4-BE49-F238E27FC236}">
                <a16:creationId xmlns:a16="http://schemas.microsoft.com/office/drawing/2014/main" id="{6FD1C538-FFEB-8162-7CF3-5571442C315B}"/>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7E18E94-FC58-31E3-BC0A-FA76E05160C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1957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19</a:t>
            </a:fld>
            <a:endParaRPr lang="en-US"/>
          </a:p>
        </p:txBody>
      </p:sp>
      <p:sp>
        <p:nvSpPr>
          <p:cNvPr id="5" name="Footer Placeholder 4">
            <a:extLst>
              <a:ext uri="{FF2B5EF4-FFF2-40B4-BE49-F238E27FC236}">
                <a16:creationId xmlns:a16="http://schemas.microsoft.com/office/drawing/2014/main" id="{297A4C6F-1471-A887-D065-40B5160AA3B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401E2A2-6E3C-D4A3-B1E3-8C4A3FA8C0B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4839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2</a:t>
            </a:fld>
            <a:endParaRPr lang="en-US"/>
          </a:p>
        </p:txBody>
      </p:sp>
      <p:sp>
        <p:nvSpPr>
          <p:cNvPr id="5" name="Footer Placeholder 4">
            <a:extLst>
              <a:ext uri="{FF2B5EF4-FFF2-40B4-BE49-F238E27FC236}">
                <a16:creationId xmlns:a16="http://schemas.microsoft.com/office/drawing/2014/main" id="{74FB631C-AE01-6B20-43EE-386E3DAD233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78B9C78F-BB5C-752A-73DB-40F965FA72A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71018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addition by the LREC, and as discussed above, makes disclosure</a:t>
            </a:r>
          </a:p>
          <a:p>
            <a:r>
              <a:rPr lang="en-US" dirty="0"/>
              <a:t>obligations more clear. It helps to take the spotlight, or more appropriately the blame, off the agents</a:t>
            </a:r>
          </a:p>
          <a:p>
            <a:r>
              <a:rPr lang="en-US" dirty="0"/>
              <a:t>when a Seller attempts to state that “the Agent told me I was exempt from the disclosure form.”</a:t>
            </a:r>
          </a:p>
          <a:p>
            <a:r>
              <a:rPr lang="en-US" dirty="0"/>
              <a:t>Now, for example, a succession administrator, who is exempt, is having to either acknowledge</a:t>
            </a:r>
          </a:p>
          <a:p>
            <a:r>
              <a:rPr lang="en-US" dirty="0"/>
              <a:t>they have no knowledge of defects or will have to fill out a PDD even if exempt</a:t>
            </a:r>
          </a:p>
        </p:txBody>
      </p:sp>
      <p:sp>
        <p:nvSpPr>
          <p:cNvPr id="4" name="Slide Number Placeholder 3"/>
          <p:cNvSpPr>
            <a:spLocks noGrp="1"/>
          </p:cNvSpPr>
          <p:nvPr>
            <p:ph type="sldNum" sz="quarter" idx="5"/>
          </p:nvPr>
        </p:nvSpPr>
        <p:spPr/>
        <p:txBody>
          <a:bodyPr/>
          <a:lstStyle/>
          <a:p>
            <a:fld id="{FB5E400E-64C5-46B0-A586-FE19AEE1D91E}" type="slidenum">
              <a:rPr lang="en-US" smtClean="0"/>
              <a:t>20</a:t>
            </a:fld>
            <a:endParaRPr lang="en-US"/>
          </a:p>
        </p:txBody>
      </p:sp>
      <p:sp>
        <p:nvSpPr>
          <p:cNvPr id="5" name="Footer Placeholder 4">
            <a:extLst>
              <a:ext uri="{FF2B5EF4-FFF2-40B4-BE49-F238E27FC236}">
                <a16:creationId xmlns:a16="http://schemas.microsoft.com/office/drawing/2014/main" id="{E09C6075-2E5C-9309-C16E-8B5264B1992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72A18878-BCE2-E4F7-B5AB-ABBD3BDB07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848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21</a:t>
            </a:fld>
            <a:endParaRPr lang="en-US"/>
          </a:p>
        </p:txBody>
      </p:sp>
      <p:sp>
        <p:nvSpPr>
          <p:cNvPr id="5" name="Footer Placeholder 4">
            <a:extLst>
              <a:ext uri="{FF2B5EF4-FFF2-40B4-BE49-F238E27FC236}">
                <a16:creationId xmlns:a16="http://schemas.microsoft.com/office/drawing/2014/main" id="{DB46D32A-3B45-6276-77F3-56F9EC8919C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9141B949-E529-14AA-152A-18BB1FB1EF8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26742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22</a:t>
            </a:fld>
            <a:endParaRPr lang="en-US"/>
          </a:p>
        </p:txBody>
      </p:sp>
      <p:sp>
        <p:nvSpPr>
          <p:cNvPr id="5" name="Footer Placeholder 4">
            <a:extLst>
              <a:ext uri="{FF2B5EF4-FFF2-40B4-BE49-F238E27FC236}">
                <a16:creationId xmlns:a16="http://schemas.microsoft.com/office/drawing/2014/main" id="{8C5F23B0-63C2-BE99-5390-D0F0F265572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3B6658F-DA55-E4D2-D359-FF18D3C9DF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5720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23</a:t>
            </a:fld>
            <a:endParaRPr lang="en-US"/>
          </a:p>
        </p:txBody>
      </p:sp>
      <p:sp>
        <p:nvSpPr>
          <p:cNvPr id="5" name="Footer Placeholder 4">
            <a:extLst>
              <a:ext uri="{FF2B5EF4-FFF2-40B4-BE49-F238E27FC236}">
                <a16:creationId xmlns:a16="http://schemas.microsoft.com/office/drawing/2014/main" id="{2537051B-3D48-2096-E480-70684F972D7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B5816CC8-03C4-F3CE-294F-B9D4EFA0E6D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2678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discussing the responses to the Property Disclosure Form questions, reading the</a:t>
            </a:r>
          </a:p>
          <a:p>
            <a:r>
              <a:rPr lang="en-US" dirty="0"/>
              <a:t>above box which explains that the disclosure is based upon “actual knowledge” is a great practice.</a:t>
            </a:r>
          </a:p>
          <a:p>
            <a:r>
              <a:rPr lang="en-US" dirty="0"/>
              <a:t>The actual knowledge standard is heightened, one must know about the issue – full stop.</a:t>
            </a:r>
          </a:p>
        </p:txBody>
      </p:sp>
      <p:sp>
        <p:nvSpPr>
          <p:cNvPr id="4" name="Slide Number Placeholder 3"/>
          <p:cNvSpPr>
            <a:spLocks noGrp="1"/>
          </p:cNvSpPr>
          <p:nvPr>
            <p:ph type="sldNum" sz="quarter" idx="5"/>
          </p:nvPr>
        </p:nvSpPr>
        <p:spPr/>
        <p:txBody>
          <a:bodyPr/>
          <a:lstStyle/>
          <a:p>
            <a:fld id="{FB5E400E-64C5-46B0-A586-FE19AEE1D91E}" type="slidenum">
              <a:rPr lang="en-US" smtClean="0"/>
              <a:t>24</a:t>
            </a:fld>
            <a:endParaRPr lang="en-US"/>
          </a:p>
        </p:txBody>
      </p:sp>
      <p:sp>
        <p:nvSpPr>
          <p:cNvPr id="5" name="Footer Placeholder 4">
            <a:extLst>
              <a:ext uri="{FF2B5EF4-FFF2-40B4-BE49-F238E27FC236}">
                <a16:creationId xmlns:a16="http://schemas.microsoft.com/office/drawing/2014/main" id="{F80C3562-DF7A-9040-7408-303058EC949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D7D927B-99FD-4BD5-58DE-78D7E0F417A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76980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25</a:t>
            </a:fld>
            <a:endParaRPr lang="en-US"/>
          </a:p>
        </p:txBody>
      </p:sp>
      <p:sp>
        <p:nvSpPr>
          <p:cNvPr id="5" name="Footer Placeholder 4">
            <a:extLst>
              <a:ext uri="{FF2B5EF4-FFF2-40B4-BE49-F238E27FC236}">
                <a16:creationId xmlns:a16="http://schemas.microsoft.com/office/drawing/2014/main" id="{0117F3EF-3E9F-DAF3-1B0B-7B1D16DFED4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E6C6664-C5BC-4667-B504-74E4F0EC7E6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2225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addition of leased land option. </a:t>
            </a:r>
          </a:p>
        </p:txBody>
      </p:sp>
      <p:sp>
        <p:nvSpPr>
          <p:cNvPr id="4" name="Slide Number Placeholder 3"/>
          <p:cNvSpPr>
            <a:spLocks noGrp="1"/>
          </p:cNvSpPr>
          <p:nvPr>
            <p:ph type="sldNum" sz="quarter" idx="5"/>
          </p:nvPr>
        </p:nvSpPr>
        <p:spPr/>
        <p:txBody>
          <a:bodyPr/>
          <a:lstStyle/>
          <a:p>
            <a:fld id="{FB5E400E-64C5-46B0-A586-FE19AEE1D91E}" type="slidenum">
              <a:rPr lang="en-US" smtClean="0"/>
              <a:t>26</a:t>
            </a:fld>
            <a:endParaRPr lang="en-US"/>
          </a:p>
        </p:txBody>
      </p:sp>
      <p:sp>
        <p:nvSpPr>
          <p:cNvPr id="5" name="Footer Placeholder 4">
            <a:extLst>
              <a:ext uri="{FF2B5EF4-FFF2-40B4-BE49-F238E27FC236}">
                <a16:creationId xmlns:a16="http://schemas.microsoft.com/office/drawing/2014/main" id="{435293FB-C70E-CA3B-0B6D-8357E9D8041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9FEBDC3B-2259-3DB3-FB73-2B1CF1F637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035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has really changed in this section of the form. As a good reminder each</a:t>
            </a:r>
          </a:p>
          <a:p>
            <a:r>
              <a:rPr lang="en-US" dirty="0"/>
              <a:t>section includes an area such as you’ll notice here for additional information and explanation for</a:t>
            </a:r>
          </a:p>
          <a:p>
            <a:r>
              <a:rPr lang="en-US" dirty="0"/>
              <a:t>“Yes” answers.</a:t>
            </a:r>
          </a:p>
        </p:txBody>
      </p:sp>
      <p:sp>
        <p:nvSpPr>
          <p:cNvPr id="4" name="Slide Number Placeholder 3"/>
          <p:cNvSpPr>
            <a:spLocks noGrp="1"/>
          </p:cNvSpPr>
          <p:nvPr>
            <p:ph type="sldNum" sz="quarter" idx="5"/>
          </p:nvPr>
        </p:nvSpPr>
        <p:spPr/>
        <p:txBody>
          <a:bodyPr/>
          <a:lstStyle/>
          <a:p>
            <a:fld id="{FB5E400E-64C5-46B0-A586-FE19AEE1D91E}" type="slidenum">
              <a:rPr lang="en-US" smtClean="0"/>
              <a:t>27</a:t>
            </a:fld>
            <a:endParaRPr lang="en-US"/>
          </a:p>
        </p:txBody>
      </p:sp>
      <p:sp>
        <p:nvSpPr>
          <p:cNvPr id="5" name="Footer Placeholder 4">
            <a:extLst>
              <a:ext uri="{FF2B5EF4-FFF2-40B4-BE49-F238E27FC236}">
                <a16:creationId xmlns:a16="http://schemas.microsoft.com/office/drawing/2014/main" id="{22DD993A-5A2A-94D9-5A7B-B06E93A98E7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A7CB7F6C-0FD1-6581-862F-71E7868DC4F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5324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28</a:t>
            </a:fld>
            <a:endParaRPr lang="en-US"/>
          </a:p>
        </p:txBody>
      </p:sp>
      <p:sp>
        <p:nvSpPr>
          <p:cNvPr id="5" name="Footer Placeholder 4">
            <a:extLst>
              <a:ext uri="{FF2B5EF4-FFF2-40B4-BE49-F238E27FC236}">
                <a16:creationId xmlns:a16="http://schemas.microsoft.com/office/drawing/2014/main" id="{704FBC77-D380-A3D5-AB4F-E3315AFF05A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60E0B514-3C0B-3196-77ED-A2B0462109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7861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the only slight change was the addition of the “N” choice box for</a:t>
            </a:r>
          </a:p>
          <a:p>
            <a:r>
              <a:rPr lang="en-US" dirty="0"/>
              <a:t>items c and d under choice 6. Previously the only choice here was either “Y” or “NK”, and the</a:t>
            </a:r>
          </a:p>
          <a:p>
            <a:r>
              <a:rPr lang="en-US" dirty="0"/>
              <a:t>“N” box was added for clarity from the seller. For instance, if the seller’s knowledge is that there</a:t>
            </a:r>
          </a:p>
          <a:p>
            <a:r>
              <a:rPr lang="en-US" dirty="0"/>
              <a:t>was no damage to the property and/or nothing was repaired then a clear no is likely a better</a:t>
            </a:r>
          </a:p>
          <a:p>
            <a:r>
              <a:rPr lang="en-US" dirty="0"/>
              <a:t>choice than simply Not Known.</a:t>
            </a:r>
          </a:p>
        </p:txBody>
      </p:sp>
      <p:sp>
        <p:nvSpPr>
          <p:cNvPr id="4" name="Slide Number Placeholder 3"/>
          <p:cNvSpPr>
            <a:spLocks noGrp="1"/>
          </p:cNvSpPr>
          <p:nvPr>
            <p:ph type="sldNum" sz="quarter" idx="5"/>
          </p:nvPr>
        </p:nvSpPr>
        <p:spPr/>
        <p:txBody>
          <a:bodyPr/>
          <a:lstStyle/>
          <a:p>
            <a:fld id="{FB5E400E-64C5-46B0-A586-FE19AEE1D91E}" type="slidenum">
              <a:rPr lang="en-US" smtClean="0"/>
              <a:t>29</a:t>
            </a:fld>
            <a:endParaRPr lang="en-US"/>
          </a:p>
        </p:txBody>
      </p:sp>
      <p:sp>
        <p:nvSpPr>
          <p:cNvPr id="5" name="Footer Placeholder 4">
            <a:extLst>
              <a:ext uri="{FF2B5EF4-FFF2-40B4-BE49-F238E27FC236}">
                <a16:creationId xmlns:a16="http://schemas.microsoft.com/office/drawing/2014/main" id="{DC59B228-2A28-57BA-81DB-3F2CD91FF7E8}"/>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8A1C2A05-C704-C4CC-07A8-CBCA4F6042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40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a:t>
            </a:fld>
            <a:endParaRPr lang="en-US"/>
          </a:p>
        </p:txBody>
      </p:sp>
      <p:sp>
        <p:nvSpPr>
          <p:cNvPr id="5" name="Footer Placeholder 4">
            <a:extLst>
              <a:ext uri="{FF2B5EF4-FFF2-40B4-BE49-F238E27FC236}">
                <a16:creationId xmlns:a16="http://schemas.microsoft.com/office/drawing/2014/main" id="{485F30E3-2271-24EE-0EEC-63ACAF7E21B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DF7404E1-EC70-5C4D-CAC0-C2FCAD4CB1B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6471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written “Explanation of Yes Answers” sections found throughout the Property</a:t>
            </a:r>
          </a:p>
          <a:p>
            <a:r>
              <a:rPr lang="en-US" dirty="0"/>
              <a:t>Disclosure Form is where a lot of Sellers, and sadly by association, their agents, get into trouble.</a:t>
            </a:r>
          </a:p>
          <a:p>
            <a:r>
              <a:rPr lang="en-US" dirty="0"/>
              <a:t>Numerous lawsuits have been filed arising out of situations such as “yes the seller stated there was</a:t>
            </a:r>
          </a:p>
          <a:p>
            <a:r>
              <a:rPr lang="en-US" dirty="0"/>
              <a:t>prior flooding, but only wrote about a hose leak in a laundry room and not the 5 feet of water from</a:t>
            </a:r>
          </a:p>
          <a:p>
            <a:r>
              <a:rPr lang="en-US" dirty="0"/>
              <a:t>Hurricane Ida.” That is obviously a glaring example, but arguments do get made that explanations</a:t>
            </a:r>
          </a:p>
          <a:p>
            <a:r>
              <a:rPr lang="en-US" dirty="0"/>
              <a:t>are not detailed enough, so it is best to tell your clients to be sure they are providing an explanation</a:t>
            </a:r>
          </a:p>
          <a:p>
            <a:r>
              <a:rPr lang="en-US" dirty="0"/>
              <a:t>to all issues when they mark “Yes” to a question that calls for more detail.</a:t>
            </a:r>
          </a:p>
        </p:txBody>
      </p:sp>
      <p:sp>
        <p:nvSpPr>
          <p:cNvPr id="4" name="Slide Number Placeholder 3"/>
          <p:cNvSpPr>
            <a:spLocks noGrp="1"/>
          </p:cNvSpPr>
          <p:nvPr>
            <p:ph type="sldNum" sz="quarter" idx="5"/>
          </p:nvPr>
        </p:nvSpPr>
        <p:spPr/>
        <p:txBody>
          <a:bodyPr/>
          <a:lstStyle/>
          <a:p>
            <a:fld id="{FB5E400E-64C5-46B0-A586-FE19AEE1D91E}" type="slidenum">
              <a:rPr lang="en-US" smtClean="0"/>
              <a:t>30</a:t>
            </a:fld>
            <a:endParaRPr lang="en-US"/>
          </a:p>
        </p:txBody>
      </p:sp>
      <p:sp>
        <p:nvSpPr>
          <p:cNvPr id="5" name="Footer Placeholder 4">
            <a:extLst>
              <a:ext uri="{FF2B5EF4-FFF2-40B4-BE49-F238E27FC236}">
                <a16:creationId xmlns:a16="http://schemas.microsoft.com/office/drawing/2014/main" id="{198A783B-035C-A516-1D2A-CF07B289E9C9}"/>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587B4982-7651-DB9A-83E4-B5EE3DF8E4A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34338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31</a:t>
            </a:fld>
            <a:endParaRPr lang="en-US"/>
          </a:p>
        </p:txBody>
      </p:sp>
      <p:sp>
        <p:nvSpPr>
          <p:cNvPr id="5" name="Footer Placeholder 4">
            <a:extLst>
              <a:ext uri="{FF2B5EF4-FFF2-40B4-BE49-F238E27FC236}">
                <a16:creationId xmlns:a16="http://schemas.microsoft.com/office/drawing/2014/main" id="{6632AE97-78C0-2358-AC0D-3A74C3908C90}"/>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736FB21-C4C9-38B6-ACBB-8B46AEC2C52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92032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Termite disclosures are the root of a lot of litigation in Louisiana. And the</a:t>
            </a:r>
          </a:p>
          <a:p>
            <a:r>
              <a:rPr lang="en-US" dirty="0"/>
              <a:t>failure to provide full documentation or explanation to the termite section is usually a</a:t>
            </a:r>
          </a:p>
          <a:p>
            <a:r>
              <a:rPr lang="en-US" dirty="0"/>
              <a:t>reason for it. “Repairs” were discussed earlier, but it must be restated – you need to have a</a:t>
            </a:r>
          </a:p>
          <a:p>
            <a:r>
              <a:rPr lang="en-US" dirty="0"/>
              <a:t>legitimate belief that the repairs fixed all of the issues in order to avoid liability such as past</a:t>
            </a:r>
          </a:p>
          <a:p>
            <a:r>
              <a:rPr lang="en-US" dirty="0"/>
              <a:t>termite issues. Almost every agent in Louisiana has dealt with a Seller who discloses that their</a:t>
            </a:r>
          </a:p>
          <a:p>
            <a:r>
              <a:rPr lang="en-US" dirty="0"/>
              <a:t>property had termites, but that it was repaired. There are also many agents who know of Sellers</a:t>
            </a:r>
          </a:p>
          <a:p>
            <a:r>
              <a:rPr lang="en-US" dirty="0"/>
              <a:t>who report that way, but were also in possession of information, such as a Wood Destroying</a:t>
            </a:r>
          </a:p>
          <a:p>
            <a:r>
              <a:rPr lang="en-US" dirty="0"/>
              <a:t>Insect Report (WIDR), that calls into question whether or not the repairs were complete and</a:t>
            </a:r>
          </a:p>
          <a:p>
            <a:r>
              <a:rPr lang="en-US" dirty="0"/>
              <a:t>Seller failed to disclose the same. Sellers need to explain this information clearly and fully.</a:t>
            </a:r>
          </a:p>
        </p:txBody>
      </p:sp>
      <p:sp>
        <p:nvSpPr>
          <p:cNvPr id="4" name="Slide Number Placeholder 3"/>
          <p:cNvSpPr>
            <a:spLocks noGrp="1"/>
          </p:cNvSpPr>
          <p:nvPr>
            <p:ph type="sldNum" sz="quarter" idx="5"/>
          </p:nvPr>
        </p:nvSpPr>
        <p:spPr/>
        <p:txBody>
          <a:bodyPr/>
          <a:lstStyle/>
          <a:p>
            <a:fld id="{FB5E400E-64C5-46B0-A586-FE19AEE1D91E}" type="slidenum">
              <a:rPr lang="en-US" smtClean="0"/>
              <a:t>32</a:t>
            </a:fld>
            <a:endParaRPr lang="en-US"/>
          </a:p>
        </p:txBody>
      </p:sp>
      <p:sp>
        <p:nvSpPr>
          <p:cNvPr id="5" name="Footer Placeholder 4">
            <a:extLst>
              <a:ext uri="{FF2B5EF4-FFF2-40B4-BE49-F238E27FC236}">
                <a16:creationId xmlns:a16="http://schemas.microsoft.com/office/drawing/2014/main" id="{CDA19568-9019-25BB-03C6-31CADBAD977F}"/>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9CC8AAF-1566-4EFE-BA0A-AFF8702B93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9252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33</a:t>
            </a:fld>
            <a:endParaRPr lang="en-US"/>
          </a:p>
        </p:txBody>
      </p:sp>
      <p:sp>
        <p:nvSpPr>
          <p:cNvPr id="5" name="Footer Placeholder 4">
            <a:extLst>
              <a:ext uri="{FF2B5EF4-FFF2-40B4-BE49-F238E27FC236}">
                <a16:creationId xmlns:a16="http://schemas.microsoft.com/office/drawing/2014/main" id="{D96577F2-42DA-E1EF-0931-1C09AA5654C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72EE965A-750E-D731-3825-DF4EB8392AF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72529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slight change here to the wording on #8 to better match the area below</a:t>
            </a:r>
          </a:p>
          <a:p>
            <a:r>
              <a:rPr lang="en-US" dirty="0"/>
              <a:t>where the disclosure asks for details on the age of the main structure as well as other structures.</a:t>
            </a:r>
          </a:p>
          <a:p>
            <a:r>
              <a:rPr lang="en-US" dirty="0"/>
              <a:t>By using the language “each structure,” a seller should separate each structure and provide the</a:t>
            </a:r>
          </a:p>
          <a:p>
            <a:r>
              <a:rPr lang="en-US" dirty="0"/>
              <a:t>approximate age of each structure separately in the area provided.</a:t>
            </a:r>
          </a:p>
        </p:txBody>
      </p:sp>
      <p:sp>
        <p:nvSpPr>
          <p:cNvPr id="4" name="Slide Number Placeholder 3"/>
          <p:cNvSpPr>
            <a:spLocks noGrp="1"/>
          </p:cNvSpPr>
          <p:nvPr>
            <p:ph type="sldNum" sz="quarter" idx="5"/>
          </p:nvPr>
        </p:nvSpPr>
        <p:spPr/>
        <p:txBody>
          <a:bodyPr/>
          <a:lstStyle/>
          <a:p>
            <a:fld id="{FB5E400E-64C5-46B0-A586-FE19AEE1D91E}" type="slidenum">
              <a:rPr lang="en-US" smtClean="0"/>
              <a:t>34</a:t>
            </a:fld>
            <a:endParaRPr lang="en-US"/>
          </a:p>
        </p:txBody>
      </p:sp>
      <p:sp>
        <p:nvSpPr>
          <p:cNvPr id="5" name="Footer Placeholder 4">
            <a:extLst>
              <a:ext uri="{FF2B5EF4-FFF2-40B4-BE49-F238E27FC236}">
                <a16:creationId xmlns:a16="http://schemas.microsoft.com/office/drawing/2014/main" id="{A12FEAFC-9F01-0C7D-6ABF-5D6FAC4498CF}"/>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B12ACFC6-10CB-CD54-D9DA-E8ED7C49BE6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7873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35</a:t>
            </a:fld>
            <a:endParaRPr lang="en-US"/>
          </a:p>
        </p:txBody>
      </p:sp>
      <p:sp>
        <p:nvSpPr>
          <p:cNvPr id="5" name="Footer Placeholder 4">
            <a:extLst>
              <a:ext uri="{FF2B5EF4-FFF2-40B4-BE49-F238E27FC236}">
                <a16:creationId xmlns:a16="http://schemas.microsoft.com/office/drawing/2014/main" id="{F73FA808-2A05-EBA7-C54B-8E2C6CDC6AF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5EBF6C8-5E7F-17ED-C65A-B6AD204A1B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34674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you’ll notice some changes in the way the disclosure questions are</a:t>
            </a:r>
          </a:p>
          <a:p>
            <a:r>
              <a:rPr lang="en-US" dirty="0"/>
              <a:t>worded and as a result changes to the selection choices. For instance, in several places the phrase</a:t>
            </a:r>
          </a:p>
          <a:p>
            <a:r>
              <a:rPr lang="en-US" dirty="0"/>
              <a:t>“are there any known” is replaced by the phrase “are you aware of any” defects. As a result, in</a:t>
            </a:r>
          </a:p>
          <a:p>
            <a:r>
              <a:rPr lang="en-US" dirty="0"/>
              <a:t>these same areas you’ll also see that the “NK” choice was removed.</a:t>
            </a:r>
          </a:p>
        </p:txBody>
      </p:sp>
      <p:sp>
        <p:nvSpPr>
          <p:cNvPr id="4" name="Slide Number Placeholder 3"/>
          <p:cNvSpPr>
            <a:spLocks noGrp="1"/>
          </p:cNvSpPr>
          <p:nvPr>
            <p:ph type="sldNum" sz="quarter" idx="5"/>
          </p:nvPr>
        </p:nvSpPr>
        <p:spPr/>
        <p:txBody>
          <a:bodyPr/>
          <a:lstStyle/>
          <a:p>
            <a:fld id="{FB5E400E-64C5-46B0-A586-FE19AEE1D91E}" type="slidenum">
              <a:rPr lang="en-US" smtClean="0"/>
              <a:t>36</a:t>
            </a:fld>
            <a:endParaRPr lang="en-US"/>
          </a:p>
        </p:txBody>
      </p:sp>
      <p:sp>
        <p:nvSpPr>
          <p:cNvPr id="5" name="Footer Placeholder 4">
            <a:extLst>
              <a:ext uri="{FF2B5EF4-FFF2-40B4-BE49-F238E27FC236}">
                <a16:creationId xmlns:a16="http://schemas.microsoft.com/office/drawing/2014/main" id="{184DD42D-6DB3-D9DF-B868-BD781B26EC57}"/>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6360927-8A08-95E0-578B-9D4B1E024F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42256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in the amended language here better matches the law and the key definitions laid</a:t>
            </a:r>
          </a:p>
          <a:p>
            <a:r>
              <a:rPr lang="en-US" dirty="0"/>
              <a:t>out earlier in the PDD. The seller is being asked if “they are aware” - which eliminates the need</a:t>
            </a:r>
          </a:p>
          <a:p>
            <a:r>
              <a:rPr lang="en-US" dirty="0"/>
              <a:t>for a “NK” choice. Therefore, a seller should carefully consider each item asked about in this</a:t>
            </a:r>
          </a:p>
          <a:p>
            <a:r>
              <a:rPr lang="en-US" dirty="0"/>
              <a:t>section and choose the best selection based on the best of their knowledge. As a reminder, any</a:t>
            </a:r>
          </a:p>
          <a:p>
            <a:r>
              <a:rPr lang="en-US" dirty="0"/>
              <a:t>further details, or explanations can be provided in the blanks provided at the end of the section.</a:t>
            </a:r>
          </a:p>
        </p:txBody>
      </p:sp>
      <p:sp>
        <p:nvSpPr>
          <p:cNvPr id="4" name="Slide Number Placeholder 3"/>
          <p:cNvSpPr>
            <a:spLocks noGrp="1"/>
          </p:cNvSpPr>
          <p:nvPr>
            <p:ph type="sldNum" sz="quarter" idx="5"/>
          </p:nvPr>
        </p:nvSpPr>
        <p:spPr/>
        <p:txBody>
          <a:bodyPr/>
          <a:lstStyle/>
          <a:p>
            <a:fld id="{FB5E400E-64C5-46B0-A586-FE19AEE1D91E}" type="slidenum">
              <a:rPr lang="en-US" smtClean="0"/>
              <a:t>37</a:t>
            </a:fld>
            <a:endParaRPr lang="en-US"/>
          </a:p>
        </p:txBody>
      </p:sp>
      <p:sp>
        <p:nvSpPr>
          <p:cNvPr id="5" name="Footer Placeholder 4">
            <a:extLst>
              <a:ext uri="{FF2B5EF4-FFF2-40B4-BE49-F238E27FC236}">
                <a16:creationId xmlns:a16="http://schemas.microsoft.com/office/drawing/2014/main" id="{E480C284-E0D1-EFB9-4937-9F2085C1D83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6620F969-6664-DCEE-765E-3013044A971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5817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the “prior to the time Seller owned the Property” questions. Issues have arisen where the Seller marked no, but the Plaintiff was able to go back to the transaction file of the Seller’s own purchase of the property and locate past property disclosure forms which stated there was an issue. The Seller may not even remember that, but that is powerful evidence against a Seller. It is good practice to remind Seller to think back at their past closing file when it comes to the “prior to the time Seller owned the Property” questions.</a:t>
            </a:r>
          </a:p>
        </p:txBody>
      </p:sp>
      <p:sp>
        <p:nvSpPr>
          <p:cNvPr id="4" name="Slide Number Placeholder 3"/>
          <p:cNvSpPr>
            <a:spLocks noGrp="1"/>
          </p:cNvSpPr>
          <p:nvPr>
            <p:ph type="sldNum" sz="quarter" idx="5"/>
          </p:nvPr>
        </p:nvSpPr>
        <p:spPr/>
        <p:txBody>
          <a:bodyPr/>
          <a:lstStyle/>
          <a:p>
            <a:fld id="{FB5E400E-64C5-46B0-A586-FE19AEE1D91E}" type="slidenum">
              <a:rPr lang="en-US" smtClean="0"/>
              <a:t>38</a:t>
            </a:fld>
            <a:endParaRPr lang="en-US"/>
          </a:p>
        </p:txBody>
      </p:sp>
      <p:sp>
        <p:nvSpPr>
          <p:cNvPr id="5" name="Footer Placeholder 4">
            <a:extLst>
              <a:ext uri="{FF2B5EF4-FFF2-40B4-BE49-F238E27FC236}">
                <a16:creationId xmlns:a16="http://schemas.microsoft.com/office/drawing/2014/main" id="{9ACF4FF8-DDC2-DD2B-9DF8-9757CCC76C2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DC5C2BC9-5B78-7D05-8C77-12BB5CF1686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73097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the previous section, you’ll notice the main questions asked for each item number now utilize the same phrase “are you aware” of any defects. Just as before the “NK” selection was also removed to better match the question as it is asked here. Another reminder as to the importance of those key terms and definitions previously outlined.</a:t>
            </a:r>
          </a:p>
        </p:txBody>
      </p:sp>
      <p:sp>
        <p:nvSpPr>
          <p:cNvPr id="4" name="Slide Number Placeholder 3"/>
          <p:cNvSpPr>
            <a:spLocks noGrp="1"/>
          </p:cNvSpPr>
          <p:nvPr>
            <p:ph type="sldNum" sz="quarter" idx="5"/>
          </p:nvPr>
        </p:nvSpPr>
        <p:spPr/>
        <p:txBody>
          <a:bodyPr/>
          <a:lstStyle/>
          <a:p>
            <a:fld id="{FB5E400E-64C5-46B0-A586-FE19AEE1D91E}" type="slidenum">
              <a:rPr lang="en-US" smtClean="0"/>
              <a:t>40</a:t>
            </a:fld>
            <a:endParaRPr lang="en-US"/>
          </a:p>
        </p:txBody>
      </p:sp>
      <p:sp>
        <p:nvSpPr>
          <p:cNvPr id="5" name="Footer Placeholder 4">
            <a:extLst>
              <a:ext uri="{FF2B5EF4-FFF2-40B4-BE49-F238E27FC236}">
                <a16:creationId xmlns:a16="http://schemas.microsoft.com/office/drawing/2014/main" id="{A5B79775-1652-DB40-03A2-95F4E1613B1F}"/>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DF99375-447C-4E48-6145-1BECBDD53D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297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4</a:t>
            </a:fld>
            <a:endParaRPr lang="en-US"/>
          </a:p>
        </p:txBody>
      </p:sp>
      <p:sp>
        <p:nvSpPr>
          <p:cNvPr id="5" name="Footer Placeholder 4">
            <a:extLst>
              <a:ext uri="{FF2B5EF4-FFF2-40B4-BE49-F238E27FC236}">
                <a16:creationId xmlns:a16="http://schemas.microsoft.com/office/drawing/2014/main" id="{A9C00398-23F4-4126-E674-8176F4AA77E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6AA7754-93E8-D36C-5322-1B85192EF2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9499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41</a:t>
            </a:fld>
            <a:endParaRPr lang="en-US"/>
          </a:p>
        </p:txBody>
      </p:sp>
      <p:sp>
        <p:nvSpPr>
          <p:cNvPr id="5" name="Footer Placeholder 4">
            <a:extLst>
              <a:ext uri="{FF2B5EF4-FFF2-40B4-BE49-F238E27FC236}">
                <a16:creationId xmlns:a16="http://schemas.microsoft.com/office/drawing/2014/main" id="{4BBDEEDE-AD1B-F1F1-B728-3ED7997E2B1B}"/>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55B9D79D-07F0-93D5-8F0A-C345E88EAF3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00873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You’ll notice some changes here within Question 24 under Section 5. Previously this section only addressed installed security systems. Now you’ll see it has been expanded to cover various security-related items including solar panels, generators, smoke detectors, Carbon Monoxide (CO) detectors etc. Later in the document you’ll see that questions that used to address these such as solar panels (former question #53) have been removed.</a:t>
            </a:r>
          </a:p>
        </p:txBody>
      </p:sp>
      <p:sp>
        <p:nvSpPr>
          <p:cNvPr id="4" name="Slide Number Placeholder 3"/>
          <p:cNvSpPr>
            <a:spLocks noGrp="1"/>
          </p:cNvSpPr>
          <p:nvPr>
            <p:ph type="sldNum" sz="quarter" idx="5"/>
          </p:nvPr>
        </p:nvSpPr>
        <p:spPr/>
        <p:txBody>
          <a:bodyPr/>
          <a:lstStyle/>
          <a:p>
            <a:fld id="{FB5E400E-64C5-46B0-A586-FE19AEE1D91E}" type="slidenum">
              <a:rPr lang="en-US" smtClean="0"/>
              <a:t>42</a:t>
            </a:fld>
            <a:endParaRPr lang="en-US"/>
          </a:p>
        </p:txBody>
      </p:sp>
      <p:sp>
        <p:nvSpPr>
          <p:cNvPr id="5" name="Footer Placeholder 4">
            <a:extLst>
              <a:ext uri="{FF2B5EF4-FFF2-40B4-BE49-F238E27FC236}">
                <a16:creationId xmlns:a16="http://schemas.microsoft.com/office/drawing/2014/main" id="{5369EED2-EE0D-F0A3-50CB-77C32660337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BEA41E62-CF30-AC93-BA52-51064BF576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64025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Seller should know the answers to these questions, so there should rarely be mistakes on them. But be wary of questions with Generators, especially with whether it is a “whole home generator.” As silly as it sounds, people have different expectations as to what a “whole home generator” is; i.e. covers the major appliances or </a:t>
            </a:r>
            <a:r>
              <a:rPr lang="en-US" dirty="0" err="1"/>
              <a:t>ia</a:t>
            </a:r>
            <a:r>
              <a:rPr lang="en-US" dirty="0"/>
              <a:t> able to cover every plugged in iPhone, iPad, and every other appliance and light running simultaneously while four loads of laundry and dishes are running. As crazy as it sounds, multiple claims and lawsuits have been filed on this issue, which are a waste of time, but you would rather not deal with it. So be careful.</a:t>
            </a:r>
          </a:p>
        </p:txBody>
      </p:sp>
      <p:sp>
        <p:nvSpPr>
          <p:cNvPr id="4" name="Slide Number Placeholder 3"/>
          <p:cNvSpPr>
            <a:spLocks noGrp="1"/>
          </p:cNvSpPr>
          <p:nvPr>
            <p:ph type="sldNum" sz="quarter" idx="5"/>
          </p:nvPr>
        </p:nvSpPr>
        <p:spPr/>
        <p:txBody>
          <a:bodyPr/>
          <a:lstStyle/>
          <a:p>
            <a:fld id="{FB5E400E-64C5-46B0-A586-FE19AEE1D91E}" type="slidenum">
              <a:rPr lang="en-US" smtClean="0"/>
              <a:t>43</a:t>
            </a:fld>
            <a:endParaRPr lang="en-US"/>
          </a:p>
        </p:txBody>
      </p:sp>
      <p:sp>
        <p:nvSpPr>
          <p:cNvPr id="5" name="Footer Placeholder 4">
            <a:extLst>
              <a:ext uri="{FF2B5EF4-FFF2-40B4-BE49-F238E27FC236}">
                <a16:creationId xmlns:a16="http://schemas.microsoft.com/office/drawing/2014/main" id="{5F736BE3-ADF6-3204-2572-D989297C693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D5465881-48C3-4D5B-D775-95942CB96DC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93408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small update here to the FEMA-related websites where flood map and risk zone information can be found</a:t>
            </a:r>
          </a:p>
        </p:txBody>
      </p:sp>
      <p:sp>
        <p:nvSpPr>
          <p:cNvPr id="4" name="Slide Number Placeholder 3"/>
          <p:cNvSpPr>
            <a:spLocks noGrp="1"/>
          </p:cNvSpPr>
          <p:nvPr>
            <p:ph type="sldNum" sz="quarter" idx="5"/>
          </p:nvPr>
        </p:nvSpPr>
        <p:spPr/>
        <p:txBody>
          <a:bodyPr/>
          <a:lstStyle/>
          <a:p>
            <a:fld id="{FB5E400E-64C5-46B0-A586-FE19AEE1D91E}" type="slidenum">
              <a:rPr lang="en-US" smtClean="0"/>
              <a:t>44</a:t>
            </a:fld>
            <a:endParaRPr lang="en-US"/>
          </a:p>
        </p:txBody>
      </p:sp>
      <p:sp>
        <p:nvSpPr>
          <p:cNvPr id="5" name="Footer Placeholder 4">
            <a:extLst>
              <a:ext uri="{FF2B5EF4-FFF2-40B4-BE49-F238E27FC236}">
                <a16:creationId xmlns:a16="http://schemas.microsoft.com/office/drawing/2014/main" id="{32848180-E2BC-ECAD-C191-7EF6A088F8A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A2A0E45-8DD4-0D05-344D-8969CC6B951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25584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Louisiana, Courts (and most Louisiana residents) are not sympathetic to a Seller who does not know its flood zone classification or misstated it. Make sure the Seller is aware of their designation.</a:t>
            </a:r>
          </a:p>
        </p:txBody>
      </p:sp>
      <p:sp>
        <p:nvSpPr>
          <p:cNvPr id="4" name="Slide Number Placeholder 3"/>
          <p:cNvSpPr>
            <a:spLocks noGrp="1"/>
          </p:cNvSpPr>
          <p:nvPr>
            <p:ph type="sldNum" sz="quarter" idx="5"/>
          </p:nvPr>
        </p:nvSpPr>
        <p:spPr/>
        <p:txBody>
          <a:bodyPr/>
          <a:lstStyle/>
          <a:p>
            <a:fld id="{FB5E400E-64C5-46B0-A586-FE19AEE1D91E}" type="slidenum">
              <a:rPr lang="en-US" smtClean="0"/>
              <a:t>45</a:t>
            </a:fld>
            <a:endParaRPr lang="en-US"/>
          </a:p>
        </p:txBody>
      </p:sp>
      <p:sp>
        <p:nvSpPr>
          <p:cNvPr id="5" name="Footer Placeholder 4">
            <a:extLst>
              <a:ext uri="{FF2B5EF4-FFF2-40B4-BE49-F238E27FC236}">
                <a16:creationId xmlns:a16="http://schemas.microsoft.com/office/drawing/2014/main" id="{F883D736-606B-2FBC-6D00-9D9CE78CCE1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58ECA44C-1A6E-007C-D1E3-38443691F61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12588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sentence in bold print has been added in this section. The addition reiterates the importance of the seller’s requirement to disclose any and all known defects. Therefore, if something has materially changed the parties to the document should be notified in writing</a:t>
            </a:r>
          </a:p>
        </p:txBody>
      </p:sp>
      <p:sp>
        <p:nvSpPr>
          <p:cNvPr id="4" name="Slide Number Placeholder 3"/>
          <p:cNvSpPr>
            <a:spLocks noGrp="1"/>
          </p:cNvSpPr>
          <p:nvPr>
            <p:ph type="sldNum" sz="quarter" idx="5"/>
          </p:nvPr>
        </p:nvSpPr>
        <p:spPr/>
        <p:txBody>
          <a:bodyPr/>
          <a:lstStyle/>
          <a:p>
            <a:fld id="{FB5E400E-64C5-46B0-A586-FE19AEE1D91E}" type="slidenum">
              <a:rPr lang="en-US" smtClean="0"/>
              <a:t>46</a:t>
            </a:fld>
            <a:endParaRPr lang="en-US"/>
          </a:p>
        </p:txBody>
      </p:sp>
      <p:sp>
        <p:nvSpPr>
          <p:cNvPr id="5" name="Footer Placeholder 4">
            <a:extLst>
              <a:ext uri="{FF2B5EF4-FFF2-40B4-BE49-F238E27FC236}">
                <a16:creationId xmlns:a16="http://schemas.microsoft.com/office/drawing/2014/main" id="{A3267310-1122-80D9-B0B8-667E1F24B5E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2B75F42-6C27-7451-27B3-03F0BEDEA6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44367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sentence - This is a great inclusion which will help to clear up years of arguments by Plaintiffs’ attorneys that even though they were informed via email or text of an issue/defect that popped up, since the Property Disclosure Form was not amended, there is still potential liability. Make sure your client tells the other side of any change in writing; it protects them and likely you.</a:t>
            </a:r>
          </a:p>
        </p:txBody>
      </p:sp>
      <p:sp>
        <p:nvSpPr>
          <p:cNvPr id="4" name="Slide Number Placeholder 3"/>
          <p:cNvSpPr>
            <a:spLocks noGrp="1"/>
          </p:cNvSpPr>
          <p:nvPr>
            <p:ph type="sldNum" sz="quarter" idx="5"/>
          </p:nvPr>
        </p:nvSpPr>
        <p:spPr/>
        <p:txBody>
          <a:bodyPr/>
          <a:lstStyle/>
          <a:p>
            <a:fld id="{FB5E400E-64C5-46B0-A586-FE19AEE1D91E}" type="slidenum">
              <a:rPr lang="en-US" smtClean="0"/>
              <a:t>47</a:t>
            </a:fld>
            <a:endParaRPr lang="en-US"/>
          </a:p>
        </p:txBody>
      </p:sp>
      <p:sp>
        <p:nvSpPr>
          <p:cNvPr id="5" name="Footer Placeholder 4">
            <a:extLst>
              <a:ext uri="{FF2B5EF4-FFF2-40B4-BE49-F238E27FC236}">
                <a16:creationId xmlns:a16="http://schemas.microsoft.com/office/drawing/2014/main" id="{1262EC9F-80CF-896C-72F2-91CD27EC2EFC}"/>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9376FB41-509E-323E-20BB-FFFBE9EFFC3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79565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FB5E400E-64C5-46B0-A586-FE19AEE1D91E}" type="slidenum">
              <a:rPr lang="en-US">
                <a:solidFill>
                  <a:prstClr val="black"/>
                </a:solidFill>
                <a:latin typeface="Calibri" panose="020F0502020204030204"/>
              </a:rPr>
              <a:pPr defTabSz="483306">
                <a:defRPr/>
              </a:pPr>
              <a:t>48</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6AF0706-93CC-5523-DF49-FB36ACDBFD27}"/>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64870968-DF9F-ADC4-FCBE-ECBA237B42E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62913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font throughout the document was enlarged to make the form easier to read in all formats including electronic delivery.</a:t>
            </a:r>
          </a:p>
          <a:p>
            <a:r>
              <a:rPr lang="en-US" dirty="0"/>
              <a:t>Many small revisions were made to formatting as you would expect anytime the contract is revised and this course will not focus on non-material revisions such as these.</a:t>
            </a:r>
          </a:p>
          <a:p>
            <a:r>
              <a:rPr lang="en-US" dirty="0"/>
              <a:t>A full, red-lined copy of the contract is included in the Appendix if you wish to see every revision from the current to the updated version of the contract.</a:t>
            </a:r>
          </a:p>
          <a:p>
            <a:r>
              <a:rPr lang="en-US" dirty="0"/>
              <a:t>As with any contract update, please note some line numbers have changed and you may want to revise and/or update any related documents or software accordingly.</a:t>
            </a:r>
          </a:p>
          <a:p>
            <a:r>
              <a:rPr lang="en-US" dirty="0"/>
              <a:t>The most current version of the Residential Agreement to Buy or Sell must always be used to follow the requirements set forth in the Law and Rules.</a:t>
            </a:r>
          </a:p>
          <a:p>
            <a:r>
              <a:rPr lang="en-US" dirty="0"/>
              <a:t>The updated version discussed here becomes effective January 1, 2024.</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49</a:t>
            </a:fld>
            <a:endParaRPr lang="en-US"/>
          </a:p>
        </p:txBody>
      </p:sp>
      <p:sp>
        <p:nvSpPr>
          <p:cNvPr id="5" name="Footer Placeholder 4">
            <a:extLst>
              <a:ext uri="{FF2B5EF4-FFF2-40B4-BE49-F238E27FC236}">
                <a16:creationId xmlns:a16="http://schemas.microsoft.com/office/drawing/2014/main" id="{5DFD1CC1-8D60-8EF7-3CD5-FF8A8291F17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40639B1-068E-FB9E-945B-6B7729A7A0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51693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that the first page of the agreement has largely been left unchanged. There’s been a small revision </a:t>
            </a:r>
            <a:r>
              <a:rPr lang="en-US" b="1" dirty="0"/>
              <a:t>to location of the dual agency checkbox </a:t>
            </a:r>
            <a:r>
              <a:rPr lang="en-US" dirty="0"/>
              <a:t>on the page. </a:t>
            </a:r>
          </a:p>
        </p:txBody>
      </p:sp>
      <p:sp>
        <p:nvSpPr>
          <p:cNvPr id="4" name="Slide Number Placeholder 3"/>
          <p:cNvSpPr>
            <a:spLocks noGrp="1"/>
          </p:cNvSpPr>
          <p:nvPr>
            <p:ph type="sldNum" sz="quarter" idx="5"/>
          </p:nvPr>
        </p:nvSpPr>
        <p:spPr/>
        <p:txBody>
          <a:bodyPr/>
          <a:lstStyle/>
          <a:p>
            <a:fld id="{FB5E400E-64C5-46B0-A586-FE19AEE1D91E}" type="slidenum">
              <a:rPr lang="en-US" smtClean="0"/>
              <a:t>50</a:t>
            </a:fld>
            <a:endParaRPr lang="en-US"/>
          </a:p>
        </p:txBody>
      </p:sp>
      <p:sp>
        <p:nvSpPr>
          <p:cNvPr id="5" name="Footer Placeholder 4">
            <a:extLst>
              <a:ext uri="{FF2B5EF4-FFF2-40B4-BE49-F238E27FC236}">
                <a16:creationId xmlns:a16="http://schemas.microsoft.com/office/drawing/2014/main" id="{26663E67-6B8F-09E4-7D76-742D63AF6F2B}"/>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A8D9B16-7A7F-8655-3FF6-59D32E647A4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0701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5</a:t>
            </a:fld>
            <a:endParaRPr lang="en-US"/>
          </a:p>
        </p:txBody>
      </p:sp>
      <p:sp>
        <p:nvSpPr>
          <p:cNvPr id="5" name="Footer Placeholder 4">
            <a:extLst>
              <a:ext uri="{FF2B5EF4-FFF2-40B4-BE49-F238E27FC236}">
                <a16:creationId xmlns:a16="http://schemas.microsoft.com/office/drawing/2014/main" id="{7B9FBB4B-CCA2-6F94-F674-5A2B14662945}"/>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99D060C-5004-1752-201D-48F967AAE52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36875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51</a:t>
            </a:fld>
            <a:endParaRPr lang="en-US"/>
          </a:p>
        </p:txBody>
      </p:sp>
      <p:sp>
        <p:nvSpPr>
          <p:cNvPr id="5" name="Footer Placeholder 4">
            <a:extLst>
              <a:ext uri="{FF2B5EF4-FFF2-40B4-BE49-F238E27FC236}">
                <a16:creationId xmlns:a16="http://schemas.microsoft.com/office/drawing/2014/main" id="{A98A8F1B-C48D-1B99-EDCC-6413A7F9D9B1}"/>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38BD711-79AD-BB47-7F9E-6B49D5A348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57545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world, the agreement of the Buyer and Seller to allow for the use of electronic notice and other communications should be normal procedure. It allows for easy access and communication and allows for changes to take place quickly when needed. It is a good idea to explain to your clients the benefits of allowing for Electronic Notice in residential real estate transactions.</a:t>
            </a:r>
          </a:p>
        </p:txBody>
      </p:sp>
      <p:sp>
        <p:nvSpPr>
          <p:cNvPr id="4" name="Slide Number Placeholder 3"/>
          <p:cNvSpPr>
            <a:spLocks noGrp="1"/>
          </p:cNvSpPr>
          <p:nvPr>
            <p:ph type="sldNum" sz="quarter" idx="5"/>
          </p:nvPr>
        </p:nvSpPr>
        <p:spPr/>
        <p:txBody>
          <a:bodyPr/>
          <a:lstStyle/>
          <a:p>
            <a:fld id="{FB5E400E-64C5-46B0-A586-FE19AEE1D91E}" type="slidenum">
              <a:rPr lang="en-US" smtClean="0"/>
              <a:t>52</a:t>
            </a:fld>
            <a:endParaRPr lang="en-US"/>
          </a:p>
        </p:txBody>
      </p:sp>
      <p:sp>
        <p:nvSpPr>
          <p:cNvPr id="5" name="Footer Placeholder 4">
            <a:extLst>
              <a:ext uri="{FF2B5EF4-FFF2-40B4-BE49-F238E27FC236}">
                <a16:creationId xmlns:a16="http://schemas.microsoft.com/office/drawing/2014/main" id="{3475C627-A71F-154B-BF90-769777A1FF97}"/>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34B328C-679B-9BA6-63FB-27213D65812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89573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some language change on lines 18-20 in the section regarding movable items (personal property) remaining with the property. First the legal term “shall” is added to better match the law and improve continuity throughout the form. </a:t>
            </a:r>
          </a:p>
        </p:txBody>
      </p:sp>
      <p:sp>
        <p:nvSpPr>
          <p:cNvPr id="4" name="Slide Number Placeholder 3"/>
          <p:cNvSpPr>
            <a:spLocks noGrp="1"/>
          </p:cNvSpPr>
          <p:nvPr>
            <p:ph type="sldNum" sz="quarter" idx="5"/>
          </p:nvPr>
        </p:nvSpPr>
        <p:spPr/>
        <p:txBody>
          <a:bodyPr/>
          <a:lstStyle/>
          <a:p>
            <a:fld id="{FB5E400E-64C5-46B0-A586-FE19AEE1D91E}" type="slidenum">
              <a:rPr lang="en-US" smtClean="0"/>
              <a:t>54</a:t>
            </a:fld>
            <a:endParaRPr lang="en-US"/>
          </a:p>
        </p:txBody>
      </p:sp>
      <p:sp>
        <p:nvSpPr>
          <p:cNvPr id="5" name="Footer Placeholder 4">
            <a:extLst>
              <a:ext uri="{FF2B5EF4-FFF2-40B4-BE49-F238E27FC236}">
                <a16:creationId xmlns:a16="http://schemas.microsoft.com/office/drawing/2014/main" id="{8F81E9A3-F112-6A0A-F792-30BCEF5A71E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DC515614-BCAA-2BB3-9E9C-DAAD09E193D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89177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cleaned up the language and made the sentence clearer. The “no value” position is generally the best way to handle movables that are transferred along with the property. Pool tables, chandeliers, specialty appliances are common examples. But do not be surprised in very high-priced real estate if there is pushback on the “no value” designation for movables that in actuality have a very high value. Lenders can have problems with financing a multimillion-dollar home when the value of the property is based upon and includes movables which can be left with the property</a:t>
            </a:r>
          </a:p>
        </p:txBody>
      </p:sp>
      <p:sp>
        <p:nvSpPr>
          <p:cNvPr id="4" name="Slide Number Placeholder 3"/>
          <p:cNvSpPr>
            <a:spLocks noGrp="1"/>
          </p:cNvSpPr>
          <p:nvPr>
            <p:ph type="sldNum" sz="quarter" idx="5"/>
          </p:nvPr>
        </p:nvSpPr>
        <p:spPr/>
        <p:txBody>
          <a:bodyPr/>
          <a:lstStyle/>
          <a:p>
            <a:fld id="{FB5E400E-64C5-46B0-A586-FE19AEE1D91E}" type="slidenum">
              <a:rPr lang="en-US" smtClean="0"/>
              <a:t>55</a:t>
            </a:fld>
            <a:endParaRPr lang="en-US"/>
          </a:p>
        </p:txBody>
      </p:sp>
      <p:sp>
        <p:nvSpPr>
          <p:cNvPr id="5" name="Footer Placeholder 4">
            <a:extLst>
              <a:ext uri="{FF2B5EF4-FFF2-40B4-BE49-F238E27FC236}">
                <a16:creationId xmlns:a16="http://schemas.microsoft.com/office/drawing/2014/main" id="{9442B13E-2A9A-E5A0-D08D-FB07EFC9C66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BB54C87-2541-1EFA-D3A3-7BA0762CF03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87328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main theme in revisions to the forms was to streamline the documents wherever possible. One such example you will see here as the box surrounding the mineral rights section was removed. In addition to the box, you’ll also notice the signature lines for Buyer and Seller were also removed from this section</a:t>
            </a:r>
          </a:p>
        </p:txBody>
      </p:sp>
      <p:sp>
        <p:nvSpPr>
          <p:cNvPr id="4" name="Slide Number Placeholder 3"/>
          <p:cNvSpPr>
            <a:spLocks noGrp="1"/>
          </p:cNvSpPr>
          <p:nvPr>
            <p:ph type="sldNum" sz="quarter" idx="5"/>
          </p:nvPr>
        </p:nvSpPr>
        <p:spPr/>
        <p:txBody>
          <a:bodyPr/>
          <a:lstStyle/>
          <a:p>
            <a:fld id="{FB5E400E-64C5-46B0-A586-FE19AEE1D91E}" type="slidenum">
              <a:rPr lang="en-US" smtClean="0"/>
              <a:t>57</a:t>
            </a:fld>
            <a:endParaRPr lang="en-US"/>
          </a:p>
        </p:txBody>
      </p:sp>
      <p:sp>
        <p:nvSpPr>
          <p:cNvPr id="5" name="Footer Placeholder 4">
            <a:extLst>
              <a:ext uri="{FF2B5EF4-FFF2-40B4-BE49-F238E27FC236}">
                <a16:creationId xmlns:a16="http://schemas.microsoft.com/office/drawing/2014/main" id="{F99A0C37-C569-F9D4-D4DC-793FE1FDB97F}"/>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396D64D-2325-4FB9-5FD6-6102FCDAFFB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75636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quite a bit of language change and additional language in this section. As with many areas of the contract, as time goes on situations arise in the marketplace that may require additions and updates. This area is an example as you’ll notice the specific addition of “special assessments” added as well as language to clarify what is included and who is responsible for such costs. Added in Lines 113-115 is the following:</a:t>
            </a:r>
          </a:p>
          <a:p>
            <a:r>
              <a:rPr lang="en-US" b="1" dirty="0"/>
              <a:t>“special assessment” includes but is not limited to any assessment levied against the Property for payment of local improvement costs by state or local governmental authorities, political subdivisions, quasi- public bodies, or other public or private entities pursuant to agreement, contract, or law.</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59</a:t>
            </a:fld>
            <a:endParaRPr lang="en-US"/>
          </a:p>
        </p:txBody>
      </p:sp>
      <p:sp>
        <p:nvSpPr>
          <p:cNvPr id="5" name="Footer Placeholder 4">
            <a:extLst>
              <a:ext uri="{FF2B5EF4-FFF2-40B4-BE49-F238E27FC236}">
                <a16:creationId xmlns:a16="http://schemas.microsoft.com/office/drawing/2014/main" id="{8B4691F3-FD73-7B12-A3F2-9F53CA6C9BF8}"/>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2A54317-9A6F-597D-843D-8619D493ED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06145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skyrocketing costs in HOA and Condominium fees due to insurance costs and inflation, expect to see more negotiation and offers/discussion concerning who pays these fees. There are many examples of properties under a Property Association or a Condominium Association where special assessments have been significant and could be a burden on the Buyer if it was not disclosed. The failure to disclose these, especially when significant, has long been a topic of litigation against Seller sand their agents.</a:t>
            </a:r>
          </a:p>
        </p:txBody>
      </p:sp>
      <p:sp>
        <p:nvSpPr>
          <p:cNvPr id="4" name="Slide Number Placeholder 3"/>
          <p:cNvSpPr>
            <a:spLocks noGrp="1"/>
          </p:cNvSpPr>
          <p:nvPr>
            <p:ph type="sldNum" sz="quarter" idx="5"/>
          </p:nvPr>
        </p:nvSpPr>
        <p:spPr/>
        <p:txBody>
          <a:bodyPr/>
          <a:lstStyle/>
          <a:p>
            <a:fld id="{FB5E400E-64C5-46B0-A586-FE19AEE1D91E}" type="slidenum">
              <a:rPr lang="en-US" smtClean="0"/>
              <a:t>60</a:t>
            </a:fld>
            <a:endParaRPr lang="en-US"/>
          </a:p>
        </p:txBody>
      </p:sp>
      <p:sp>
        <p:nvSpPr>
          <p:cNvPr id="5" name="Footer Placeholder 4">
            <a:extLst>
              <a:ext uri="{FF2B5EF4-FFF2-40B4-BE49-F238E27FC236}">
                <a16:creationId xmlns:a16="http://schemas.microsoft.com/office/drawing/2014/main" id="{CC3EB8B0-8CF3-2229-5EE6-7E1DA0DF541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0F0B696-E106-34FB-D07A-A44593A32EB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65410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spirit of streamlining, you’ll also notice revisions to the third-party deposit section. Like what you saw previously regarding mineral rights, in this section both the box and the signature areas were also removed here</a:t>
            </a:r>
          </a:p>
        </p:txBody>
      </p:sp>
      <p:sp>
        <p:nvSpPr>
          <p:cNvPr id="4" name="Slide Number Placeholder 3"/>
          <p:cNvSpPr>
            <a:spLocks noGrp="1"/>
          </p:cNvSpPr>
          <p:nvPr>
            <p:ph type="sldNum" sz="quarter" idx="5"/>
          </p:nvPr>
        </p:nvSpPr>
        <p:spPr/>
        <p:txBody>
          <a:bodyPr/>
          <a:lstStyle/>
          <a:p>
            <a:fld id="{FB5E400E-64C5-46B0-A586-FE19AEE1D91E}" type="slidenum">
              <a:rPr lang="en-US" smtClean="0"/>
              <a:t>62</a:t>
            </a:fld>
            <a:endParaRPr lang="en-US"/>
          </a:p>
        </p:txBody>
      </p:sp>
      <p:sp>
        <p:nvSpPr>
          <p:cNvPr id="5" name="Footer Placeholder 4">
            <a:extLst>
              <a:ext uri="{FF2B5EF4-FFF2-40B4-BE49-F238E27FC236}">
                <a16:creationId xmlns:a16="http://schemas.microsoft.com/office/drawing/2014/main" id="{07577006-6ACD-27D5-9244-46A20BA6410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91B5959-54F3-F9BC-FCE6-385266092A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88816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the difference in this clause where references to special assessments and related items have been removed. Those items are covered in the previous section </a:t>
            </a:r>
          </a:p>
        </p:txBody>
      </p:sp>
      <p:sp>
        <p:nvSpPr>
          <p:cNvPr id="4" name="Slide Number Placeholder 3"/>
          <p:cNvSpPr>
            <a:spLocks noGrp="1"/>
          </p:cNvSpPr>
          <p:nvPr>
            <p:ph type="sldNum" sz="quarter" idx="5"/>
          </p:nvPr>
        </p:nvSpPr>
        <p:spPr/>
        <p:txBody>
          <a:bodyPr/>
          <a:lstStyle/>
          <a:p>
            <a:fld id="{FB5E400E-64C5-46B0-A586-FE19AEE1D91E}" type="slidenum">
              <a:rPr lang="en-US" smtClean="0"/>
              <a:t>64</a:t>
            </a:fld>
            <a:endParaRPr lang="en-US"/>
          </a:p>
        </p:txBody>
      </p:sp>
      <p:sp>
        <p:nvSpPr>
          <p:cNvPr id="5" name="Footer Placeholder 4">
            <a:extLst>
              <a:ext uri="{FF2B5EF4-FFF2-40B4-BE49-F238E27FC236}">
                <a16:creationId xmlns:a16="http://schemas.microsoft.com/office/drawing/2014/main" id="{DFF496AB-7D38-B79C-E776-24BCD1E72A0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75D91E34-DDED-6CB1-4D5F-6203E1DB7F7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745388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Wait a minute, there’s no picture here! Correct. This entire section has been repealed from the contract. </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65</a:t>
            </a:fld>
            <a:endParaRPr lang="en-US"/>
          </a:p>
        </p:txBody>
      </p:sp>
      <p:sp>
        <p:nvSpPr>
          <p:cNvPr id="5" name="Footer Placeholder 4">
            <a:extLst>
              <a:ext uri="{FF2B5EF4-FFF2-40B4-BE49-F238E27FC236}">
                <a16:creationId xmlns:a16="http://schemas.microsoft.com/office/drawing/2014/main" id="{99ABDA9D-4932-41A0-57EE-97DF6A7BDA23}"/>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5FF73595-7F9E-2563-4E44-42E3D3A4BC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331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6</a:t>
            </a:fld>
            <a:endParaRPr lang="en-US"/>
          </a:p>
        </p:txBody>
      </p:sp>
      <p:sp>
        <p:nvSpPr>
          <p:cNvPr id="5" name="Footer Placeholder 4">
            <a:extLst>
              <a:ext uri="{FF2B5EF4-FFF2-40B4-BE49-F238E27FC236}">
                <a16:creationId xmlns:a16="http://schemas.microsoft.com/office/drawing/2014/main" id="{F4028BBD-A914-4AA6-7291-26692ABB5EE5}"/>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D55FE16C-484F-BE0B-8F80-86CE82D965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3913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67</a:t>
            </a:fld>
            <a:endParaRPr lang="en-US"/>
          </a:p>
        </p:txBody>
      </p:sp>
      <p:sp>
        <p:nvSpPr>
          <p:cNvPr id="5" name="Footer Placeholder 4">
            <a:extLst>
              <a:ext uri="{FF2B5EF4-FFF2-40B4-BE49-F238E27FC236}">
                <a16:creationId xmlns:a16="http://schemas.microsoft.com/office/drawing/2014/main" id="{40EFBE6D-C011-586C-F2B7-C4BA6D7B6E9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7905C41D-1861-BAB2-578E-1D08AF567C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71662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significant revisions made to this section in 2022, not much needed to be changed here. The term “surveys” was added to line 207 as one of the stated examples of DDI period activities. The other change you’ll notice in this section is that “signed” was added to where the Buyer submits a complete written list and also within the Seller’s response option.</a:t>
            </a:r>
          </a:p>
        </p:txBody>
      </p:sp>
      <p:sp>
        <p:nvSpPr>
          <p:cNvPr id="4" name="Slide Number Placeholder 3"/>
          <p:cNvSpPr>
            <a:spLocks noGrp="1"/>
          </p:cNvSpPr>
          <p:nvPr>
            <p:ph type="sldNum" sz="quarter" idx="5"/>
          </p:nvPr>
        </p:nvSpPr>
        <p:spPr/>
        <p:txBody>
          <a:bodyPr/>
          <a:lstStyle/>
          <a:p>
            <a:fld id="{FB5E400E-64C5-46B0-A586-FE19AEE1D91E}" type="slidenum">
              <a:rPr lang="en-US" smtClean="0"/>
              <a:t>68</a:t>
            </a:fld>
            <a:endParaRPr lang="en-US"/>
          </a:p>
        </p:txBody>
      </p:sp>
      <p:sp>
        <p:nvSpPr>
          <p:cNvPr id="5" name="Footer Placeholder 4">
            <a:extLst>
              <a:ext uri="{FF2B5EF4-FFF2-40B4-BE49-F238E27FC236}">
                <a16:creationId xmlns:a16="http://schemas.microsoft.com/office/drawing/2014/main" id="{EE6A9847-F2F1-AA9D-E5CD-C32537D0D99C}"/>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87012EF-DB2D-667E-3A7D-80C46A38CF0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108719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 written list of deficiencies must be signed. Many agents force this as standard protocol already, but it is important to note the requirement now. The same applies to the Seller response under Option 2. The addition of the term “signed” reiterates the importance of both parties to the contract to submit written and signed items related to the DDI period clause.</a:t>
            </a:r>
          </a:p>
        </p:txBody>
      </p:sp>
      <p:sp>
        <p:nvSpPr>
          <p:cNvPr id="4" name="Slide Number Placeholder 3"/>
          <p:cNvSpPr>
            <a:spLocks noGrp="1"/>
          </p:cNvSpPr>
          <p:nvPr>
            <p:ph type="sldNum" sz="quarter" idx="5"/>
          </p:nvPr>
        </p:nvSpPr>
        <p:spPr/>
        <p:txBody>
          <a:bodyPr/>
          <a:lstStyle/>
          <a:p>
            <a:fld id="{FB5E400E-64C5-46B0-A586-FE19AEE1D91E}" type="slidenum">
              <a:rPr lang="en-US" smtClean="0"/>
              <a:t>69</a:t>
            </a:fld>
            <a:endParaRPr lang="en-US"/>
          </a:p>
        </p:txBody>
      </p:sp>
      <p:sp>
        <p:nvSpPr>
          <p:cNvPr id="5" name="Footer Placeholder 4">
            <a:extLst>
              <a:ext uri="{FF2B5EF4-FFF2-40B4-BE49-F238E27FC236}">
                <a16:creationId xmlns:a16="http://schemas.microsoft.com/office/drawing/2014/main" id="{32EB5023-3EA7-9DBF-79CA-4E4AFFC73D3D}"/>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CFDC944B-7C28-F276-FA69-40FFA72850C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6355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 much to note here other than the removal of the “FHA Amendatory Clause.” You will also notice the “New Construction Addendum” is still an option as discussed previously as well as others you may add that are not pre-printed here</a:t>
            </a:r>
          </a:p>
        </p:txBody>
      </p:sp>
      <p:sp>
        <p:nvSpPr>
          <p:cNvPr id="4" name="Slide Number Placeholder 3"/>
          <p:cNvSpPr>
            <a:spLocks noGrp="1"/>
          </p:cNvSpPr>
          <p:nvPr>
            <p:ph type="sldNum" sz="quarter" idx="5"/>
          </p:nvPr>
        </p:nvSpPr>
        <p:spPr/>
        <p:txBody>
          <a:bodyPr/>
          <a:lstStyle/>
          <a:p>
            <a:fld id="{FB5E400E-64C5-46B0-A586-FE19AEE1D91E}" type="slidenum">
              <a:rPr lang="en-US" smtClean="0"/>
              <a:t>71</a:t>
            </a:fld>
            <a:endParaRPr lang="en-US"/>
          </a:p>
        </p:txBody>
      </p:sp>
      <p:sp>
        <p:nvSpPr>
          <p:cNvPr id="5" name="Footer Placeholder 4">
            <a:extLst>
              <a:ext uri="{FF2B5EF4-FFF2-40B4-BE49-F238E27FC236}">
                <a16:creationId xmlns:a16="http://schemas.microsoft.com/office/drawing/2014/main" id="{4641C888-8B2B-302C-745D-9E66E1F2147A}"/>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52A678A-04D8-F064-5E26-8D7A96BA69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87721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it is again! The term “shall” was also placed here on line 403 to properly outline the legal obligation of the parties to accept in writing</a:t>
            </a:r>
          </a:p>
        </p:txBody>
      </p:sp>
      <p:sp>
        <p:nvSpPr>
          <p:cNvPr id="4" name="Slide Number Placeholder 3"/>
          <p:cNvSpPr>
            <a:spLocks noGrp="1"/>
          </p:cNvSpPr>
          <p:nvPr>
            <p:ph type="sldNum" sz="quarter" idx="5"/>
          </p:nvPr>
        </p:nvSpPr>
        <p:spPr/>
        <p:txBody>
          <a:bodyPr/>
          <a:lstStyle/>
          <a:p>
            <a:fld id="{FB5E400E-64C5-46B0-A586-FE19AEE1D91E}" type="slidenum">
              <a:rPr lang="en-US" smtClean="0"/>
              <a:t>72</a:t>
            </a:fld>
            <a:endParaRPr lang="en-US"/>
          </a:p>
        </p:txBody>
      </p:sp>
      <p:sp>
        <p:nvSpPr>
          <p:cNvPr id="5" name="Footer Placeholder 4">
            <a:extLst>
              <a:ext uri="{FF2B5EF4-FFF2-40B4-BE49-F238E27FC236}">
                <a16:creationId xmlns:a16="http://schemas.microsoft.com/office/drawing/2014/main" id="{34F040B0-0F24-3A92-FBC1-C71D0668203B}"/>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9C20178-CBD0-6D5F-8760-96DACDC921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12710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that </a:t>
            </a:r>
            <a:r>
              <a:rPr lang="en-US" b="1" dirty="0"/>
              <a:t>line numbers have been included </a:t>
            </a:r>
            <a:r>
              <a:rPr lang="en-US" dirty="0"/>
              <a:t>all the way through the contract to the very end. This should be extremely helpful when referencing signatures and other information here at the end of the last page.</a:t>
            </a:r>
          </a:p>
        </p:txBody>
      </p:sp>
      <p:sp>
        <p:nvSpPr>
          <p:cNvPr id="4" name="Slide Number Placeholder 3"/>
          <p:cNvSpPr>
            <a:spLocks noGrp="1"/>
          </p:cNvSpPr>
          <p:nvPr>
            <p:ph type="sldNum" sz="quarter" idx="5"/>
          </p:nvPr>
        </p:nvSpPr>
        <p:spPr/>
        <p:txBody>
          <a:bodyPr/>
          <a:lstStyle/>
          <a:p>
            <a:fld id="{FB5E400E-64C5-46B0-A586-FE19AEE1D91E}" type="slidenum">
              <a:rPr lang="en-US" smtClean="0"/>
              <a:t>73</a:t>
            </a:fld>
            <a:endParaRPr lang="en-US"/>
          </a:p>
        </p:txBody>
      </p:sp>
      <p:sp>
        <p:nvSpPr>
          <p:cNvPr id="5" name="Footer Placeholder 4">
            <a:extLst>
              <a:ext uri="{FF2B5EF4-FFF2-40B4-BE49-F238E27FC236}">
                <a16:creationId xmlns:a16="http://schemas.microsoft.com/office/drawing/2014/main" id="{E5EF514F-C61C-E502-ED17-92D69A6E6AB1}"/>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A8008CFA-BEBF-CE5A-D2FE-FCD9A758912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32979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FB5E400E-64C5-46B0-A586-FE19AEE1D91E}" type="slidenum">
              <a:rPr lang="en-US">
                <a:solidFill>
                  <a:prstClr val="black"/>
                </a:solidFill>
                <a:latin typeface="Calibri" panose="020F0502020204030204"/>
              </a:rPr>
              <a:pPr defTabSz="483306">
                <a:defRPr/>
              </a:pPr>
              <a:t>74</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02DCEFA7-C678-A0C7-E155-55FD661A7FEF}"/>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3B431DCE-79AB-03E3-6CFA-9E8050F9347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22040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overlooked on the Residential Agreement to Buy or Sell is a simple yet powerful term on lines 93-95 within the Financing Clause. It states “If the BUYER is not able to secure financing, the SELLER reserves the right to provide all or part of mortgage loan(s) under the terms set forth above</a:t>
            </a:r>
          </a:p>
        </p:txBody>
      </p:sp>
      <p:sp>
        <p:nvSpPr>
          <p:cNvPr id="4" name="Slide Number Placeholder 3"/>
          <p:cNvSpPr>
            <a:spLocks noGrp="1"/>
          </p:cNvSpPr>
          <p:nvPr>
            <p:ph type="sldNum" sz="quarter" idx="5"/>
          </p:nvPr>
        </p:nvSpPr>
        <p:spPr/>
        <p:txBody>
          <a:bodyPr/>
          <a:lstStyle/>
          <a:p>
            <a:fld id="{FB5E400E-64C5-46B0-A586-FE19AEE1D91E}" type="slidenum">
              <a:rPr lang="en-US" smtClean="0"/>
              <a:t>76</a:t>
            </a:fld>
            <a:endParaRPr lang="en-US"/>
          </a:p>
        </p:txBody>
      </p:sp>
      <p:sp>
        <p:nvSpPr>
          <p:cNvPr id="5" name="Footer Placeholder 4">
            <a:extLst>
              <a:ext uri="{FF2B5EF4-FFF2-40B4-BE49-F238E27FC236}">
                <a16:creationId xmlns:a16="http://schemas.microsoft.com/office/drawing/2014/main" id="{8954891F-36C0-D2D6-28BD-EBB797D466D4}"/>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8F0892B6-68B0-3404-69A7-5E3CE3304B6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920421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just about anyone working in real estate has noticed, interest rates on mortgage loans have skyrocketed over the past two years. In late 2021, the national average for mortgage rates was approximately 3.15% for thirty-year fixed mortgages. Some prime borrowers, depending on credit and location, were even able to lock in sub 3% rates for a period of thirty years.</a:t>
            </a:r>
          </a:p>
          <a:p>
            <a:endParaRPr lang="en-US" dirty="0"/>
          </a:p>
          <a:p>
            <a:r>
              <a:rPr lang="en-US" dirty="0"/>
              <a:t>Compare that with today’s rates, where the national average has maintained steady over 7% for thirty-year mortgages as of the date of this publication. As a licensee it is easy to understand how this dramatic increase in rates has materially impacted the residential real estate market.</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78</a:t>
            </a:fld>
            <a:endParaRPr lang="en-US"/>
          </a:p>
        </p:txBody>
      </p:sp>
      <p:sp>
        <p:nvSpPr>
          <p:cNvPr id="5" name="Footer Placeholder 4">
            <a:extLst>
              <a:ext uri="{FF2B5EF4-FFF2-40B4-BE49-F238E27FC236}">
                <a16:creationId xmlns:a16="http://schemas.microsoft.com/office/drawing/2014/main" id="{73F22046-2186-6D63-DF30-F8BA68BA1885}"/>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985A8CD7-57F9-7516-C07B-98F83E82E3A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21158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 Financing is where the Seller (property owner) in a real estate transaction finances all or part of the purchase price of a property for the Buyer. In an owner financing transaction, the Seller and Buyer will agree to the amount to be financed, the down payment (if any), the term for the payment, whether a balloon payment will be involved, and the date of maturity (when all monies become due) amongst other terms. </a:t>
            </a:r>
          </a:p>
        </p:txBody>
      </p:sp>
      <p:sp>
        <p:nvSpPr>
          <p:cNvPr id="4" name="Slide Number Placeholder 3"/>
          <p:cNvSpPr>
            <a:spLocks noGrp="1"/>
          </p:cNvSpPr>
          <p:nvPr>
            <p:ph type="sldNum" sz="quarter" idx="5"/>
          </p:nvPr>
        </p:nvSpPr>
        <p:spPr/>
        <p:txBody>
          <a:bodyPr/>
          <a:lstStyle/>
          <a:p>
            <a:fld id="{FB5E400E-64C5-46B0-A586-FE19AEE1D91E}" type="slidenum">
              <a:rPr lang="en-US" smtClean="0"/>
              <a:t>79</a:t>
            </a:fld>
            <a:endParaRPr lang="en-US"/>
          </a:p>
        </p:txBody>
      </p:sp>
      <p:sp>
        <p:nvSpPr>
          <p:cNvPr id="5" name="Footer Placeholder 4">
            <a:extLst>
              <a:ext uri="{FF2B5EF4-FFF2-40B4-BE49-F238E27FC236}">
                <a16:creationId xmlns:a16="http://schemas.microsoft.com/office/drawing/2014/main" id="{F1B10F48-8579-17F7-DFFD-200312D7A03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5DA270E-7583-569E-EEE7-7222C17C3E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0562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7</a:t>
            </a:fld>
            <a:endParaRPr lang="en-US"/>
          </a:p>
        </p:txBody>
      </p:sp>
      <p:sp>
        <p:nvSpPr>
          <p:cNvPr id="5" name="Footer Placeholder 4">
            <a:extLst>
              <a:ext uri="{FF2B5EF4-FFF2-40B4-BE49-F238E27FC236}">
                <a16:creationId xmlns:a16="http://schemas.microsoft.com/office/drawing/2014/main" id="{45BC3933-CC97-B2EF-F204-64168C3333DE}"/>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8C2A165E-36E2-5875-17F6-43E3E3E50B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314296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a Bond for Deed has from owner financing is the fact that under a bond for deed, the Seller retains title to the Property until all payments are made. The Bond for Deed normally has a down payment, with the Buyer agreeing to make monthly installment payments to the Seller that after a certain point, the Bond for Deed has been fulfilled and the Seller will transfer title to the Buyer and conclude the transaction</a:t>
            </a:r>
          </a:p>
        </p:txBody>
      </p:sp>
      <p:sp>
        <p:nvSpPr>
          <p:cNvPr id="4" name="Slide Number Placeholder 3"/>
          <p:cNvSpPr>
            <a:spLocks noGrp="1"/>
          </p:cNvSpPr>
          <p:nvPr>
            <p:ph type="sldNum" sz="quarter" idx="5"/>
          </p:nvPr>
        </p:nvSpPr>
        <p:spPr/>
        <p:txBody>
          <a:bodyPr/>
          <a:lstStyle/>
          <a:p>
            <a:fld id="{FB5E400E-64C5-46B0-A586-FE19AEE1D91E}" type="slidenum">
              <a:rPr lang="en-US" smtClean="0"/>
              <a:t>80</a:t>
            </a:fld>
            <a:endParaRPr lang="en-US"/>
          </a:p>
        </p:txBody>
      </p:sp>
      <p:sp>
        <p:nvSpPr>
          <p:cNvPr id="5" name="Footer Placeholder 4">
            <a:extLst>
              <a:ext uri="{FF2B5EF4-FFF2-40B4-BE49-F238E27FC236}">
                <a16:creationId xmlns:a16="http://schemas.microsoft.com/office/drawing/2014/main" id="{2F7595EA-1762-6913-F8EA-DF7031FE83EC}"/>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F5657439-BE54-7C46-C607-DB8BF53F626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15579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FB5E400E-64C5-46B0-A586-FE19AEE1D91E}" type="slidenum">
              <a:rPr lang="en-US">
                <a:solidFill>
                  <a:prstClr val="black"/>
                </a:solidFill>
                <a:latin typeface="Calibri" panose="020F0502020204030204"/>
              </a:rPr>
              <a:pPr defTabSz="483306">
                <a:defRPr/>
              </a:pPr>
              <a:t>81</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6B28BAD1-3FC0-68CF-1BA9-7E0C6C4EE76A}"/>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E1FED113-9AC1-CF0B-6052-897C66D9697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96047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84</a:t>
            </a:fld>
            <a:endParaRPr lang="en-US"/>
          </a:p>
        </p:txBody>
      </p:sp>
      <p:sp>
        <p:nvSpPr>
          <p:cNvPr id="5" name="Footer Placeholder 4">
            <a:extLst>
              <a:ext uri="{FF2B5EF4-FFF2-40B4-BE49-F238E27FC236}">
                <a16:creationId xmlns:a16="http://schemas.microsoft.com/office/drawing/2014/main" id="{D8780D8D-B1CF-6252-A975-2540C9CD4E3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0E7C139A-F0F6-92B7-1FA9-D5B63F461B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35246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would be wonderful to just not have to pay attention to the potential ramifications of the Burnett decision and the litigation taking place across the country, real estate licensees are best served (and at their best) being informed, aware and ready to continue assisting their clients and customers, just as they always </a:t>
            </a:r>
            <a:r>
              <a:rPr lang="en-US" dirty="0" err="1"/>
              <a:t>haveGiven</a:t>
            </a:r>
            <a:r>
              <a:rPr lang="en-US" dirty="0"/>
              <a:t> the size and consequence of this case, Burnett is likely to be heavily litigated and appealed for the next few years. It is highly encouraged that all licensees stay up to date on the developments as things continue to evolve.</a:t>
            </a:r>
          </a:p>
        </p:txBody>
      </p:sp>
      <p:sp>
        <p:nvSpPr>
          <p:cNvPr id="4" name="Slide Number Placeholder 3"/>
          <p:cNvSpPr>
            <a:spLocks noGrp="1"/>
          </p:cNvSpPr>
          <p:nvPr>
            <p:ph type="sldNum" sz="quarter" idx="5"/>
          </p:nvPr>
        </p:nvSpPr>
        <p:spPr/>
        <p:txBody>
          <a:bodyPr/>
          <a:lstStyle/>
          <a:p>
            <a:fld id="{FB5E400E-64C5-46B0-A586-FE19AEE1D91E}" type="slidenum">
              <a:rPr lang="en-US" smtClean="0"/>
              <a:t>85</a:t>
            </a:fld>
            <a:endParaRPr lang="en-US"/>
          </a:p>
        </p:txBody>
      </p:sp>
      <p:sp>
        <p:nvSpPr>
          <p:cNvPr id="5" name="Footer Placeholder 4">
            <a:extLst>
              <a:ext uri="{FF2B5EF4-FFF2-40B4-BE49-F238E27FC236}">
                <a16:creationId xmlns:a16="http://schemas.microsoft.com/office/drawing/2014/main" id="{D0B69DA3-0C7D-3E40-CC42-D1E3E14F5DB6}"/>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44B384E0-B0FC-2417-99C6-12F1B7DA854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36705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all real estate practitioners to not only learn about their use, but to adopt their use into their standard operating procedure while also informing clients and customers about what they are and what they do. Remember this is not the first time Buyer’s Agreements are being used; they are the standard and norm in many other states whose real estate industries are alive and thriving.</a:t>
            </a:r>
          </a:p>
          <a:p>
            <a:endParaRPr lang="en-US" dirty="0"/>
          </a:p>
          <a:p>
            <a:r>
              <a:rPr lang="en-US" dirty="0"/>
              <a:t>Some information and tips to remember when negotiating a Buyer’s Representation Agreement:</a:t>
            </a:r>
          </a:p>
          <a:p>
            <a:r>
              <a:rPr lang="en-US" dirty="0"/>
              <a:t>1.Although their use is not mandatory, this may become the standard, and now is the time to get comfortable with them and learn how to best negotiate them. Plus, having these agreements gives the agents clarity as to the scope of their representation and how they will be compensated. 2.Remember, this agreement does not just make the relationship clear for the agent; it also makes it clear for the Client as they now have the scope of their relationship with the licensee defined in writing. 3.Remember that payment and the terms of the agreement are negotiable! The parties to this agreement are free to negotiate its terms in any way they see fit. Each Client may be different and sizing up the Client pre-negotiation can go a long way. 4.Explain everything you can about the agreement. This may be the first time a Buyer has heard of a Buyer’s Representation agreement in Louisiana, so be ready to explain to the Buyer what it is, what it does and be ready to answer questions. 5. Transparency is key. Licensees should go into a buyer representation agreement negotiation informing their potential Clients that the licensee wants to make the entire process of purchasing real estate as transparent as possible, and that starts with this Buyer’s Representation Agreement. 6.There are advantages to exclusivity if the Buyer will allow it. Having an exclusive agreement gives the agent time to find property for their client without an open-ended timeline or the possibility of a quick trigger termination. These agreements do not have to be exclusive, so expect questions from clients as to the differences.</a:t>
            </a:r>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86</a:t>
            </a:fld>
            <a:endParaRPr lang="en-US"/>
          </a:p>
        </p:txBody>
      </p:sp>
      <p:sp>
        <p:nvSpPr>
          <p:cNvPr id="5" name="Footer Placeholder 4">
            <a:extLst>
              <a:ext uri="{FF2B5EF4-FFF2-40B4-BE49-F238E27FC236}">
                <a16:creationId xmlns:a16="http://schemas.microsoft.com/office/drawing/2014/main" id="{C0856B7D-893B-ACB8-73E1-0C8632328E7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EACB188-8C08-A676-DC7D-E5906070ED6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26006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manual for details on legal risks and rulings related to key issues.</a:t>
            </a:r>
          </a:p>
        </p:txBody>
      </p:sp>
      <p:sp>
        <p:nvSpPr>
          <p:cNvPr id="4" name="Slide Number Placeholder 3"/>
          <p:cNvSpPr>
            <a:spLocks noGrp="1"/>
          </p:cNvSpPr>
          <p:nvPr>
            <p:ph type="sldNum" sz="quarter" idx="5"/>
          </p:nvPr>
        </p:nvSpPr>
        <p:spPr/>
        <p:txBody>
          <a:bodyPr/>
          <a:lstStyle/>
          <a:p>
            <a:fld id="{FB5E400E-64C5-46B0-A586-FE19AEE1D91E}" type="slidenum">
              <a:rPr lang="en-US" smtClean="0"/>
              <a:t>88</a:t>
            </a:fld>
            <a:endParaRPr lang="en-US"/>
          </a:p>
        </p:txBody>
      </p:sp>
      <p:sp>
        <p:nvSpPr>
          <p:cNvPr id="5" name="Footer Placeholder 4">
            <a:extLst>
              <a:ext uri="{FF2B5EF4-FFF2-40B4-BE49-F238E27FC236}">
                <a16:creationId xmlns:a16="http://schemas.microsoft.com/office/drawing/2014/main" id="{68876588-3157-AB0D-E93A-DB3F21983A8C}"/>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54CA25F-FD93-FB5B-BD57-7537816587A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63934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the course instructors should review and discuss the case study examples – allow licensees to identify the key concepts and relate them to what has been discussed in the course.</a:t>
            </a:r>
          </a:p>
        </p:txBody>
      </p:sp>
      <p:sp>
        <p:nvSpPr>
          <p:cNvPr id="4" name="Slide Number Placeholder 3"/>
          <p:cNvSpPr>
            <a:spLocks noGrp="1"/>
          </p:cNvSpPr>
          <p:nvPr>
            <p:ph type="sldNum" sz="quarter" idx="5"/>
          </p:nvPr>
        </p:nvSpPr>
        <p:spPr/>
        <p:txBody>
          <a:bodyPr/>
          <a:lstStyle/>
          <a:p>
            <a:fld id="{FB5E400E-64C5-46B0-A586-FE19AEE1D91E}" type="slidenum">
              <a:rPr lang="en-US" smtClean="0"/>
              <a:t>90</a:t>
            </a:fld>
            <a:endParaRPr lang="en-US"/>
          </a:p>
        </p:txBody>
      </p:sp>
      <p:sp>
        <p:nvSpPr>
          <p:cNvPr id="5" name="Footer Placeholder 4">
            <a:extLst>
              <a:ext uri="{FF2B5EF4-FFF2-40B4-BE49-F238E27FC236}">
                <a16:creationId xmlns:a16="http://schemas.microsoft.com/office/drawing/2014/main" id="{DABCAE41-E968-E290-7A6A-8FF9D808D7B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1D71C666-CC81-EB87-18B6-E651EC8E261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559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knowledge means just that; the agent actually knew of an issue with the property and allowed the PDD to be sent to the Buyer anyway knowing that the PDD was inaccurate. Basically, unless the agents are actually aware that the information in the Property Disclosure Document is incorrect, there will be no liability.</a:t>
            </a:r>
          </a:p>
          <a:p>
            <a:endParaRPr lang="en-US" dirty="0"/>
          </a:p>
          <a:p>
            <a:endParaRPr lang="en-US" dirty="0"/>
          </a:p>
        </p:txBody>
      </p:sp>
      <p:sp>
        <p:nvSpPr>
          <p:cNvPr id="4" name="Slide Number Placeholder 3"/>
          <p:cNvSpPr>
            <a:spLocks noGrp="1"/>
          </p:cNvSpPr>
          <p:nvPr>
            <p:ph type="sldNum" sz="quarter" idx="5"/>
          </p:nvPr>
        </p:nvSpPr>
        <p:spPr/>
        <p:txBody>
          <a:bodyPr/>
          <a:lstStyle/>
          <a:p>
            <a:fld id="{FB5E400E-64C5-46B0-A586-FE19AEE1D91E}" type="slidenum">
              <a:rPr lang="en-US" smtClean="0"/>
              <a:t>8</a:t>
            </a:fld>
            <a:endParaRPr lang="en-US"/>
          </a:p>
        </p:txBody>
      </p:sp>
      <p:sp>
        <p:nvSpPr>
          <p:cNvPr id="5" name="Footer Placeholder 4">
            <a:extLst>
              <a:ext uri="{FF2B5EF4-FFF2-40B4-BE49-F238E27FC236}">
                <a16:creationId xmlns:a16="http://schemas.microsoft.com/office/drawing/2014/main" id="{0737ADC6-BF86-D9C9-AC82-325889C55D90}"/>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9371BDF0-DFDD-79CC-E864-4279F04D458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442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E400E-64C5-46B0-A586-FE19AEE1D91E}" type="slidenum">
              <a:rPr lang="en-US" smtClean="0"/>
              <a:t>9</a:t>
            </a:fld>
            <a:endParaRPr lang="en-US"/>
          </a:p>
        </p:txBody>
      </p:sp>
      <p:sp>
        <p:nvSpPr>
          <p:cNvPr id="5" name="Footer Placeholder 4">
            <a:extLst>
              <a:ext uri="{FF2B5EF4-FFF2-40B4-BE49-F238E27FC236}">
                <a16:creationId xmlns:a16="http://schemas.microsoft.com/office/drawing/2014/main" id="{3D675585-14B0-48D8-6DC0-1846E6C413C2}"/>
              </a:ext>
            </a:extLst>
          </p:cNvPr>
          <p:cNvSpPr>
            <a:spLocks noGrp="1"/>
          </p:cNvSpPr>
          <p:nvPr>
            <p:ph type="ftr" sz="quarter" idx="4"/>
          </p:nvPr>
        </p:nvSpPr>
        <p:spPr/>
        <p:txBody>
          <a:bodyPr/>
          <a:lstStyle/>
          <a:p>
            <a:r>
              <a:rPr lang="en-US"/>
              <a:t>2024 LREC Mandatory - Instructor Guide ©LREC</a:t>
            </a:r>
          </a:p>
        </p:txBody>
      </p:sp>
      <p:sp>
        <p:nvSpPr>
          <p:cNvPr id="6" name="Date Placeholder 5">
            <a:extLst>
              <a:ext uri="{FF2B5EF4-FFF2-40B4-BE49-F238E27FC236}">
                <a16:creationId xmlns:a16="http://schemas.microsoft.com/office/drawing/2014/main" id="{2936E588-FD8C-A7F3-2FE4-C7372BE2CFD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2218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5398D6-A5AF-4CD7-AB96-EEE797A01658}" type="datetime1">
              <a:rPr lang="en-US" smtClean="0"/>
              <a:t>1/3/2024</a:t>
            </a:fld>
            <a:endParaRPr lang="en-US"/>
          </a:p>
        </p:txBody>
      </p:sp>
      <p:sp>
        <p:nvSpPr>
          <p:cNvPr id="5" name="Footer Placeholder 4"/>
          <p:cNvSpPr>
            <a:spLocks noGrp="1"/>
          </p:cNvSpPr>
          <p:nvPr>
            <p:ph type="ftr" sz="quarter" idx="11"/>
          </p:nvPr>
        </p:nvSpPr>
        <p:spPr/>
        <p:txBody>
          <a:bodyPr/>
          <a:lstStyle/>
          <a:p>
            <a:r>
              <a:rPr lang="en-US"/>
              <a:t>2024 LREC Mandatory ©Louisiana Real Estate Commission</a:t>
            </a:r>
          </a:p>
        </p:txBody>
      </p:sp>
      <p:sp>
        <p:nvSpPr>
          <p:cNvPr id="6" name="Slide Number Placeholder 5"/>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113361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5E178-DFC5-49C1-9016-AA59DFB73AD6}" type="datetime1">
              <a:rPr lang="en-US" smtClean="0"/>
              <a:t>1/3/2024</a:t>
            </a:fld>
            <a:endParaRPr lang="en-US"/>
          </a:p>
        </p:txBody>
      </p:sp>
      <p:sp>
        <p:nvSpPr>
          <p:cNvPr id="5" name="Footer Placeholder 4"/>
          <p:cNvSpPr>
            <a:spLocks noGrp="1"/>
          </p:cNvSpPr>
          <p:nvPr>
            <p:ph type="ftr" sz="quarter" idx="11"/>
          </p:nvPr>
        </p:nvSpPr>
        <p:spPr/>
        <p:txBody>
          <a:bodyPr/>
          <a:lstStyle/>
          <a:p>
            <a:r>
              <a:rPr lang="en-US"/>
              <a:t>2024 LREC Mandatory ©Louisiana Real Estate Commission</a:t>
            </a:r>
          </a:p>
        </p:txBody>
      </p:sp>
      <p:sp>
        <p:nvSpPr>
          <p:cNvPr id="6" name="Slide Number Placeholder 5"/>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160936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6B8CE-C462-410B-92A8-7DA32ACA45A9}" type="datetime1">
              <a:rPr lang="en-US" smtClean="0"/>
              <a:t>1/3/2024</a:t>
            </a:fld>
            <a:endParaRPr lang="en-US"/>
          </a:p>
        </p:txBody>
      </p:sp>
      <p:sp>
        <p:nvSpPr>
          <p:cNvPr id="5" name="Footer Placeholder 4"/>
          <p:cNvSpPr>
            <a:spLocks noGrp="1"/>
          </p:cNvSpPr>
          <p:nvPr>
            <p:ph type="ftr" sz="quarter" idx="11"/>
          </p:nvPr>
        </p:nvSpPr>
        <p:spPr/>
        <p:txBody>
          <a:bodyPr/>
          <a:lstStyle/>
          <a:p>
            <a:r>
              <a:rPr lang="en-US"/>
              <a:t>2024 LREC Mandatory ©Louisiana Real Estate Commission</a:t>
            </a:r>
          </a:p>
        </p:txBody>
      </p:sp>
      <p:sp>
        <p:nvSpPr>
          <p:cNvPr id="6" name="Slide Number Placeholder 5"/>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255082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36B6D-DE35-43B3-A704-E8FAFC0B3FF0}" type="datetime1">
              <a:rPr lang="en-US" smtClean="0"/>
              <a:t>1/3/2024</a:t>
            </a:fld>
            <a:endParaRPr lang="en-US"/>
          </a:p>
        </p:txBody>
      </p:sp>
      <p:sp>
        <p:nvSpPr>
          <p:cNvPr id="5" name="Footer Placeholder 4"/>
          <p:cNvSpPr>
            <a:spLocks noGrp="1"/>
          </p:cNvSpPr>
          <p:nvPr>
            <p:ph type="ftr" sz="quarter" idx="11"/>
          </p:nvPr>
        </p:nvSpPr>
        <p:spPr/>
        <p:txBody>
          <a:bodyPr/>
          <a:lstStyle/>
          <a:p>
            <a:r>
              <a:rPr lang="en-US"/>
              <a:t>2024 LREC Mandatory ©Louisiana Real Estate Commission</a:t>
            </a:r>
          </a:p>
        </p:txBody>
      </p:sp>
      <p:sp>
        <p:nvSpPr>
          <p:cNvPr id="6" name="Slide Number Placeholder 5"/>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30443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63305-BB98-4E1F-BDDC-724354C837F0}" type="datetime1">
              <a:rPr lang="en-US" smtClean="0"/>
              <a:t>1/3/2024</a:t>
            </a:fld>
            <a:endParaRPr lang="en-US"/>
          </a:p>
        </p:txBody>
      </p:sp>
      <p:sp>
        <p:nvSpPr>
          <p:cNvPr id="5" name="Footer Placeholder 4"/>
          <p:cNvSpPr>
            <a:spLocks noGrp="1"/>
          </p:cNvSpPr>
          <p:nvPr>
            <p:ph type="ftr" sz="quarter" idx="11"/>
          </p:nvPr>
        </p:nvSpPr>
        <p:spPr/>
        <p:txBody>
          <a:bodyPr/>
          <a:lstStyle/>
          <a:p>
            <a:r>
              <a:rPr lang="en-US"/>
              <a:t>2024 LREC Mandatory ©Louisiana Real Estate Commission</a:t>
            </a:r>
          </a:p>
        </p:txBody>
      </p:sp>
      <p:sp>
        <p:nvSpPr>
          <p:cNvPr id="6" name="Slide Number Placeholder 5"/>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402974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C94D1-81F9-495B-BE1F-E2F799FA41AA}" type="datetime1">
              <a:rPr lang="en-US" smtClean="0"/>
              <a:t>1/3/2024</a:t>
            </a:fld>
            <a:endParaRPr lang="en-US"/>
          </a:p>
        </p:txBody>
      </p:sp>
      <p:sp>
        <p:nvSpPr>
          <p:cNvPr id="6" name="Footer Placeholder 5"/>
          <p:cNvSpPr>
            <a:spLocks noGrp="1"/>
          </p:cNvSpPr>
          <p:nvPr>
            <p:ph type="ftr" sz="quarter" idx="11"/>
          </p:nvPr>
        </p:nvSpPr>
        <p:spPr/>
        <p:txBody>
          <a:bodyPr/>
          <a:lstStyle/>
          <a:p>
            <a:r>
              <a:rPr lang="en-US"/>
              <a:t>2024 LREC Mandatory ©Louisiana Real Estate Commission</a:t>
            </a:r>
          </a:p>
        </p:txBody>
      </p:sp>
      <p:sp>
        <p:nvSpPr>
          <p:cNvPr id="7" name="Slide Number Placeholder 6"/>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83916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1B2EE-81D6-4272-B735-CC70CA96BBE3}" type="datetime1">
              <a:rPr lang="en-US" smtClean="0"/>
              <a:t>1/3/2024</a:t>
            </a:fld>
            <a:endParaRPr lang="en-US"/>
          </a:p>
        </p:txBody>
      </p:sp>
      <p:sp>
        <p:nvSpPr>
          <p:cNvPr id="8" name="Footer Placeholder 7"/>
          <p:cNvSpPr>
            <a:spLocks noGrp="1"/>
          </p:cNvSpPr>
          <p:nvPr>
            <p:ph type="ftr" sz="quarter" idx="11"/>
          </p:nvPr>
        </p:nvSpPr>
        <p:spPr/>
        <p:txBody>
          <a:bodyPr/>
          <a:lstStyle/>
          <a:p>
            <a:r>
              <a:rPr lang="en-US"/>
              <a:t>2024 LREC Mandatory ©Louisiana Real Estate Commission</a:t>
            </a:r>
          </a:p>
        </p:txBody>
      </p:sp>
      <p:sp>
        <p:nvSpPr>
          <p:cNvPr id="9" name="Slide Number Placeholder 8"/>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29864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854DF3-21C5-428E-80C8-85338601CE96}" type="datetime1">
              <a:rPr lang="en-US" smtClean="0"/>
              <a:t>1/3/2024</a:t>
            </a:fld>
            <a:endParaRPr lang="en-US"/>
          </a:p>
        </p:txBody>
      </p:sp>
      <p:sp>
        <p:nvSpPr>
          <p:cNvPr id="4" name="Footer Placeholder 3"/>
          <p:cNvSpPr>
            <a:spLocks noGrp="1"/>
          </p:cNvSpPr>
          <p:nvPr>
            <p:ph type="ftr" sz="quarter" idx="11"/>
          </p:nvPr>
        </p:nvSpPr>
        <p:spPr/>
        <p:txBody>
          <a:bodyPr/>
          <a:lstStyle/>
          <a:p>
            <a:r>
              <a:rPr lang="en-US"/>
              <a:t>2024 LREC Mandatory ©Louisiana Real Estate Commission</a:t>
            </a:r>
          </a:p>
        </p:txBody>
      </p:sp>
      <p:sp>
        <p:nvSpPr>
          <p:cNvPr id="5" name="Slide Number Placeholder 4"/>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260854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F7F70-CCC9-46D6-B0F8-3B25969F85EA}" type="datetime1">
              <a:rPr lang="en-US" smtClean="0"/>
              <a:t>1/3/2024</a:t>
            </a:fld>
            <a:endParaRPr lang="en-US"/>
          </a:p>
        </p:txBody>
      </p:sp>
      <p:sp>
        <p:nvSpPr>
          <p:cNvPr id="3" name="Footer Placeholder 2"/>
          <p:cNvSpPr>
            <a:spLocks noGrp="1"/>
          </p:cNvSpPr>
          <p:nvPr>
            <p:ph type="ftr" sz="quarter" idx="11"/>
          </p:nvPr>
        </p:nvSpPr>
        <p:spPr/>
        <p:txBody>
          <a:bodyPr/>
          <a:lstStyle/>
          <a:p>
            <a:r>
              <a:rPr lang="en-US"/>
              <a:t>2024 LREC Mandatory ©Louisiana Real Estate Commission</a:t>
            </a:r>
          </a:p>
        </p:txBody>
      </p:sp>
      <p:sp>
        <p:nvSpPr>
          <p:cNvPr id="4" name="Slide Number Placeholder 3"/>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67445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5E061-DF76-473C-BAD1-1EA255E81412}" type="datetime1">
              <a:rPr lang="en-US" smtClean="0"/>
              <a:t>1/3/2024</a:t>
            </a:fld>
            <a:endParaRPr lang="en-US"/>
          </a:p>
        </p:txBody>
      </p:sp>
      <p:sp>
        <p:nvSpPr>
          <p:cNvPr id="6" name="Footer Placeholder 5"/>
          <p:cNvSpPr>
            <a:spLocks noGrp="1"/>
          </p:cNvSpPr>
          <p:nvPr>
            <p:ph type="ftr" sz="quarter" idx="11"/>
          </p:nvPr>
        </p:nvSpPr>
        <p:spPr/>
        <p:txBody>
          <a:bodyPr/>
          <a:lstStyle/>
          <a:p>
            <a:r>
              <a:rPr lang="en-US"/>
              <a:t>2024 LREC Mandatory ©Louisiana Real Estate Commission</a:t>
            </a:r>
          </a:p>
        </p:txBody>
      </p:sp>
      <p:sp>
        <p:nvSpPr>
          <p:cNvPr id="7" name="Slide Number Placeholder 6"/>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32896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2C98F-A499-43B2-B7A1-1D691C8B0959}" type="datetime1">
              <a:rPr lang="en-US" smtClean="0"/>
              <a:t>1/3/2024</a:t>
            </a:fld>
            <a:endParaRPr lang="en-US"/>
          </a:p>
        </p:txBody>
      </p:sp>
      <p:sp>
        <p:nvSpPr>
          <p:cNvPr id="6" name="Footer Placeholder 5"/>
          <p:cNvSpPr>
            <a:spLocks noGrp="1"/>
          </p:cNvSpPr>
          <p:nvPr>
            <p:ph type="ftr" sz="quarter" idx="11"/>
          </p:nvPr>
        </p:nvSpPr>
        <p:spPr/>
        <p:txBody>
          <a:bodyPr/>
          <a:lstStyle/>
          <a:p>
            <a:r>
              <a:rPr lang="en-US"/>
              <a:t>2024 LREC Mandatory ©Louisiana Real Estate Commission</a:t>
            </a:r>
          </a:p>
        </p:txBody>
      </p:sp>
      <p:sp>
        <p:nvSpPr>
          <p:cNvPr id="7" name="Slide Number Placeholder 6"/>
          <p:cNvSpPr>
            <a:spLocks noGrp="1"/>
          </p:cNvSpPr>
          <p:nvPr>
            <p:ph type="sldNum" sz="quarter" idx="12"/>
          </p:nvPr>
        </p:nvSpPr>
        <p:spPr/>
        <p:txBody>
          <a:bodyPr/>
          <a:lstStyle/>
          <a:p>
            <a:fld id="{40C523FF-1006-47F1-8A59-D702938BFDD6}" type="slidenum">
              <a:rPr lang="en-US" smtClean="0"/>
              <a:t>‹#›</a:t>
            </a:fld>
            <a:endParaRPr lang="en-US"/>
          </a:p>
        </p:txBody>
      </p:sp>
    </p:spTree>
    <p:extLst>
      <p:ext uri="{BB962C8B-B14F-4D97-AF65-F5344CB8AC3E}">
        <p14:creationId xmlns:p14="http://schemas.microsoft.com/office/powerpoint/2010/main" val="379936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57547-FF52-46BC-851A-325AD46A1CBF}" type="datetime1">
              <a:rPr lang="en-US" smtClean="0"/>
              <a:t>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 LREC Mandatory ©Louisiana Real Estate Commission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523FF-1006-47F1-8A59-D702938BFDD6}" type="slidenum">
              <a:rPr lang="en-US" smtClean="0"/>
              <a:t>‹#›</a:t>
            </a:fld>
            <a:endParaRPr lang="en-US"/>
          </a:p>
        </p:txBody>
      </p:sp>
    </p:spTree>
    <p:extLst>
      <p:ext uri="{BB962C8B-B14F-4D97-AF65-F5344CB8AC3E}">
        <p14:creationId xmlns:p14="http://schemas.microsoft.com/office/powerpoint/2010/main" val="23458676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3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36.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CE7A7-96B8-6D12-7D63-145953857171}"/>
              </a:ext>
            </a:extLst>
          </p:cNvPr>
          <p:cNvSpPr>
            <a:spLocks noGrp="1"/>
          </p:cNvSpPr>
          <p:nvPr>
            <p:ph type="ctrTitle"/>
          </p:nvPr>
        </p:nvSpPr>
        <p:spPr>
          <a:xfrm>
            <a:off x="890338" y="640080"/>
            <a:ext cx="5022782" cy="3566160"/>
          </a:xfrm>
        </p:spPr>
        <p:txBody>
          <a:bodyPr anchor="b">
            <a:normAutofit/>
          </a:bodyPr>
          <a:lstStyle/>
          <a:p>
            <a:pPr algn="l"/>
            <a:r>
              <a:rPr lang="en-US" sz="5000" b="1" dirty="0"/>
              <a:t>2024 Mandatory – LREC Mandated Forms and Hot Topics</a:t>
            </a:r>
          </a:p>
        </p:txBody>
      </p:sp>
      <p:sp>
        <p:nvSpPr>
          <p:cNvPr id="3" name="Subtitle 2">
            <a:extLst>
              <a:ext uri="{FF2B5EF4-FFF2-40B4-BE49-F238E27FC236}">
                <a16:creationId xmlns:a16="http://schemas.microsoft.com/office/drawing/2014/main" id="{DBFE74AF-BF39-4986-6004-1176CDD2F366}"/>
              </a:ext>
            </a:extLst>
          </p:cNvPr>
          <p:cNvSpPr>
            <a:spLocks noGrp="1"/>
          </p:cNvSpPr>
          <p:nvPr>
            <p:ph type="subTitle" idx="1"/>
          </p:nvPr>
        </p:nvSpPr>
        <p:spPr>
          <a:xfrm>
            <a:off x="890339" y="4636008"/>
            <a:ext cx="3734014" cy="1572768"/>
          </a:xfrm>
        </p:spPr>
        <p:txBody>
          <a:bodyPr>
            <a:normAutofit/>
          </a:bodyPr>
          <a:lstStyle/>
          <a:p>
            <a:pPr algn="l"/>
            <a:r>
              <a:rPr lang="en-US"/>
              <a:t>(VENDOR NAME)</a:t>
            </a:r>
            <a:endParaRPr lang="en-US" dirty="0"/>
          </a:p>
          <a:p>
            <a:pPr algn="l"/>
            <a:endParaRPr lang="en-US" dirty="0"/>
          </a:p>
          <a:p>
            <a:pPr algn="l"/>
            <a:r>
              <a:rPr lang="en-US" dirty="0"/>
              <a:t>(VENDOR#)</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very high confidence">
            <a:extLst>
              <a:ext uri="{FF2B5EF4-FFF2-40B4-BE49-F238E27FC236}">
                <a16:creationId xmlns:a16="http://schemas.microsoft.com/office/drawing/2014/main" id="{6488A80C-C442-D31A-E2F7-1A6D9E4E8898}"/>
              </a:ext>
            </a:extLst>
          </p:cNvPr>
          <p:cNvPicPr>
            <a:picLocks noChangeAspect="1"/>
          </p:cNvPicPr>
          <p:nvPr/>
        </p:nvPicPr>
        <p:blipFill rotWithShape="1">
          <a:blip r:embed="rId4">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63838347-FB55-4479-A075-3B8AF5DC2268}"/>
              </a:ext>
            </a:extLst>
          </p:cNvPr>
          <p:cNvSpPr>
            <a:spLocks noGrp="1"/>
          </p:cNvSpPr>
          <p:nvPr>
            <p:ph type="ftr" sz="quarter" idx="11"/>
          </p:nvPr>
        </p:nvSpPr>
        <p:spPr/>
        <p:txBody>
          <a:bodyPr/>
          <a:lstStyle/>
          <a:p>
            <a:r>
              <a:rPr lang="en-US" dirty="0"/>
              <a:t>2024 LREC Mandatory ©Louisiana Real Estate Commission</a:t>
            </a:r>
          </a:p>
        </p:txBody>
      </p:sp>
      <p:sp>
        <p:nvSpPr>
          <p:cNvPr id="6" name="Slide Number Placeholder 5">
            <a:extLst>
              <a:ext uri="{FF2B5EF4-FFF2-40B4-BE49-F238E27FC236}">
                <a16:creationId xmlns:a16="http://schemas.microsoft.com/office/drawing/2014/main" id="{E6A897C6-985B-F3FB-10FE-84AF5C3A24F8}"/>
              </a:ext>
            </a:extLst>
          </p:cNvPr>
          <p:cNvSpPr>
            <a:spLocks noGrp="1"/>
          </p:cNvSpPr>
          <p:nvPr>
            <p:ph type="sldNum" sz="quarter" idx="12"/>
          </p:nvPr>
        </p:nvSpPr>
        <p:spPr/>
        <p:txBody>
          <a:bodyPr/>
          <a:lstStyle/>
          <a:p>
            <a:fld id="{40C523FF-1006-47F1-8A59-D702938BFDD6}" type="slidenum">
              <a:rPr lang="en-US" smtClean="0"/>
              <a:t>1</a:t>
            </a:fld>
            <a:endParaRPr lang="en-US"/>
          </a:p>
        </p:txBody>
      </p:sp>
    </p:spTree>
    <p:custDataLst>
      <p:tags r:id="rId1"/>
    </p:custDataLst>
    <p:extLst>
      <p:ext uri="{BB962C8B-B14F-4D97-AF65-F5344CB8AC3E}">
        <p14:creationId xmlns:p14="http://schemas.microsoft.com/office/powerpoint/2010/main" val="75859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9487" y="1958109"/>
            <a:ext cx="9013026" cy="2595418"/>
          </a:xfrm>
          <a:prstGeom prst="rect">
            <a:avLst/>
          </a:prstGeom>
          <a:effectLst>
            <a:outerShdw blurRad="63500" sx="102000" sy="102000" algn="ctr" rotWithShape="0">
              <a:prstClr val="black">
                <a:alpha val="40000"/>
              </a:prstClr>
            </a:outerShdw>
          </a:effectLst>
        </p:spPr>
      </p:pic>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10</a:t>
            </a:fld>
            <a:endParaRPr lang="en-US"/>
          </a:p>
        </p:txBody>
      </p:sp>
    </p:spTree>
    <p:custDataLst>
      <p:tags r:id="rId1"/>
    </p:custDataLst>
    <p:extLst>
      <p:ext uri="{BB962C8B-B14F-4D97-AF65-F5344CB8AC3E}">
        <p14:creationId xmlns:p14="http://schemas.microsoft.com/office/powerpoint/2010/main" val="40319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0C08-D8A8-32AD-89FD-182917722445}"/>
              </a:ext>
            </a:extLst>
          </p:cNvPr>
          <p:cNvSpPr>
            <a:spLocks noGrp="1"/>
          </p:cNvSpPr>
          <p:nvPr>
            <p:ph type="title"/>
          </p:nvPr>
        </p:nvSpPr>
        <p:spPr/>
        <p:txBody>
          <a:bodyPr/>
          <a:lstStyle/>
          <a:p>
            <a:r>
              <a:rPr lang="en-US" dirty="0"/>
              <a:t>Key Definitions</a:t>
            </a:r>
          </a:p>
        </p:txBody>
      </p:sp>
      <p:sp>
        <p:nvSpPr>
          <p:cNvPr id="3" name="Content Placeholder 2">
            <a:extLst>
              <a:ext uri="{FF2B5EF4-FFF2-40B4-BE49-F238E27FC236}">
                <a16:creationId xmlns:a16="http://schemas.microsoft.com/office/drawing/2014/main" id="{8E9E5964-B94F-695F-058A-B17862E0A7F8}"/>
              </a:ext>
            </a:extLst>
          </p:cNvPr>
          <p:cNvSpPr>
            <a:spLocks noGrp="1"/>
          </p:cNvSpPr>
          <p:nvPr>
            <p:ph idx="1"/>
          </p:nvPr>
        </p:nvSpPr>
        <p:spPr/>
        <p:txBody>
          <a:bodyPr/>
          <a:lstStyle/>
          <a:p>
            <a:r>
              <a:rPr lang="en-US" sz="4000" dirty="0"/>
              <a:t>Residential Real Property</a:t>
            </a:r>
          </a:p>
          <a:p>
            <a:r>
              <a:rPr lang="en-US" sz="4000" i="1" dirty="0"/>
              <a:t>Known</a:t>
            </a:r>
            <a:r>
              <a:rPr lang="en-US" sz="4000" dirty="0"/>
              <a:t> defect </a:t>
            </a:r>
          </a:p>
          <a:p>
            <a:endParaRPr lang="en-US" dirty="0"/>
          </a:p>
          <a:p>
            <a:endParaRPr lang="en-US" dirty="0"/>
          </a:p>
          <a:p>
            <a:pPr marL="0" indent="0">
              <a:buNone/>
            </a:pPr>
            <a:r>
              <a:rPr lang="en-US" dirty="0"/>
              <a:t>		</a:t>
            </a:r>
            <a:r>
              <a:rPr lang="en-US" sz="4000" dirty="0"/>
              <a:t>EXPLAIN REAL ESTATE TERMS!</a:t>
            </a:r>
          </a:p>
        </p:txBody>
      </p:sp>
      <p:sp>
        <p:nvSpPr>
          <p:cNvPr id="4" name="Footer Placeholder 3">
            <a:extLst>
              <a:ext uri="{FF2B5EF4-FFF2-40B4-BE49-F238E27FC236}">
                <a16:creationId xmlns:a16="http://schemas.microsoft.com/office/drawing/2014/main" id="{6C6BC36A-009C-FF5F-2EAB-266D5E3AF288}"/>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52B88D94-4545-EBB5-4EB6-945C01536082}"/>
              </a:ext>
            </a:extLst>
          </p:cNvPr>
          <p:cNvSpPr>
            <a:spLocks noGrp="1"/>
          </p:cNvSpPr>
          <p:nvPr>
            <p:ph type="sldNum" sz="quarter" idx="12"/>
          </p:nvPr>
        </p:nvSpPr>
        <p:spPr/>
        <p:txBody>
          <a:bodyPr/>
          <a:lstStyle/>
          <a:p>
            <a:fld id="{40C523FF-1006-47F1-8A59-D702938BFDD6}" type="slidenum">
              <a:rPr lang="en-US" smtClean="0"/>
              <a:t>11</a:t>
            </a:fld>
            <a:endParaRPr lang="en-US"/>
          </a:p>
        </p:txBody>
      </p:sp>
      <p:sp>
        <p:nvSpPr>
          <p:cNvPr id="6" name="Arrow: Right 5">
            <a:extLst>
              <a:ext uri="{FF2B5EF4-FFF2-40B4-BE49-F238E27FC236}">
                <a16:creationId xmlns:a16="http://schemas.microsoft.com/office/drawing/2014/main" id="{A7D8C1A5-B277-8F9B-78D5-624AB1CA497C}"/>
              </a:ext>
            </a:extLst>
          </p:cNvPr>
          <p:cNvSpPr/>
          <p:nvPr/>
        </p:nvSpPr>
        <p:spPr>
          <a:xfrm>
            <a:off x="1009291" y="4114800"/>
            <a:ext cx="1582257" cy="7679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855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953BE7-C7AF-2CC5-7456-DD2CB009FDD3}"/>
              </a:ext>
            </a:extLst>
          </p:cNvPr>
          <p:cNvSpPr>
            <a:spLocks noGrp="1"/>
          </p:cNvSpPr>
          <p:nvPr>
            <p:ph type="title"/>
          </p:nvPr>
        </p:nvSpPr>
        <p:spPr/>
        <p:txBody>
          <a:bodyPr/>
          <a:lstStyle/>
          <a:p>
            <a:pPr algn="ctr"/>
            <a:r>
              <a:rPr lang="en-US" u="sng" dirty="0"/>
              <a:t>CASE STUDY REVIEW </a:t>
            </a:r>
          </a:p>
        </p:txBody>
      </p:sp>
      <p:sp>
        <p:nvSpPr>
          <p:cNvPr id="5" name="Footer Placeholder 4">
            <a:extLst>
              <a:ext uri="{FF2B5EF4-FFF2-40B4-BE49-F238E27FC236}">
                <a16:creationId xmlns:a16="http://schemas.microsoft.com/office/drawing/2014/main" id="{CC041AF6-5159-2A6E-33BC-3B1641C9F8E8}"/>
              </a:ext>
            </a:extLst>
          </p:cNvPr>
          <p:cNvSpPr>
            <a:spLocks noGrp="1"/>
          </p:cNvSpPr>
          <p:nvPr>
            <p:ph type="ftr" sz="quarter" idx="11"/>
          </p:nvPr>
        </p:nvSpPr>
        <p:spPr/>
        <p:txBody>
          <a:bodyPr/>
          <a:lstStyle/>
          <a:p>
            <a:r>
              <a:rPr lang="en-US"/>
              <a:t>2024 LREC Mandatory ©Louisiana Real Estate Commission</a:t>
            </a:r>
          </a:p>
        </p:txBody>
      </p:sp>
      <p:sp>
        <p:nvSpPr>
          <p:cNvPr id="6" name="Slide Number Placeholder 5">
            <a:extLst>
              <a:ext uri="{FF2B5EF4-FFF2-40B4-BE49-F238E27FC236}">
                <a16:creationId xmlns:a16="http://schemas.microsoft.com/office/drawing/2014/main" id="{7B4A77A9-FC9A-0D92-027A-AAC04BEE1819}"/>
              </a:ext>
            </a:extLst>
          </p:cNvPr>
          <p:cNvSpPr>
            <a:spLocks noGrp="1"/>
          </p:cNvSpPr>
          <p:nvPr>
            <p:ph type="sldNum" sz="quarter" idx="12"/>
          </p:nvPr>
        </p:nvSpPr>
        <p:spPr/>
        <p:txBody>
          <a:bodyPr/>
          <a:lstStyle/>
          <a:p>
            <a:fld id="{40C523FF-1006-47F1-8A59-D702938BFDD6}" type="slidenum">
              <a:rPr lang="en-US" smtClean="0"/>
              <a:t>12</a:t>
            </a:fld>
            <a:endParaRPr lang="en-US"/>
          </a:p>
        </p:txBody>
      </p:sp>
      <p:sp>
        <p:nvSpPr>
          <p:cNvPr id="10" name="Action Button: Get Information 9">
            <a:hlinkClick r:id="" action="ppaction://noaction" highlightClick="1"/>
            <a:extLst>
              <a:ext uri="{FF2B5EF4-FFF2-40B4-BE49-F238E27FC236}">
                <a16:creationId xmlns:a16="http://schemas.microsoft.com/office/drawing/2014/main" id="{CA061FE6-D818-D7AF-0090-512464FEECFD}"/>
              </a:ext>
            </a:extLst>
          </p:cNvPr>
          <p:cNvSpPr/>
          <p:nvPr/>
        </p:nvSpPr>
        <p:spPr>
          <a:xfrm>
            <a:off x="526211" y="1928482"/>
            <a:ext cx="1630393" cy="1772250"/>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D27D9C-3B92-29FB-3C13-7DFB8BCE9009}"/>
              </a:ext>
            </a:extLst>
          </p:cNvPr>
          <p:cNvSpPr txBox="1"/>
          <p:nvPr/>
        </p:nvSpPr>
        <p:spPr>
          <a:xfrm>
            <a:off x="2260121" y="2460664"/>
            <a:ext cx="4837735" cy="707886"/>
          </a:xfrm>
          <a:prstGeom prst="rect">
            <a:avLst/>
          </a:prstGeom>
          <a:noFill/>
        </p:spPr>
        <p:txBody>
          <a:bodyPr wrap="none" rtlCol="0">
            <a:spAutoFit/>
          </a:bodyPr>
          <a:lstStyle/>
          <a:p>
            <a:r>
              <a:rPr lang="en-US" sz="4000" dirty="0"/>
              <a:t>FOUNDATION REPAIRS</a:t>
            </a:r>
          </a:p>
        </p:txBody>
      </p:sp>
    </p:spTree>
    <p:custDataLst>
      <p:tags r:id="rId1"/>
    </p:custDataLst>
    <p:extLst>
      <p:ext uri="{BB962C8B-B14F-4D97-AF65-F5344CB8AC3E}">
        <p14:creationId xmlns:p14="http://schemas.microsoft.com/office/powerpoint/2010/main" val="127543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32926" y="1847273"/>
            <a:ext cx="8123099" cy="2835563"/>
          </a:xfrm>
          <a:prstGeom prst="rect">
            <a:avLst/>
          </a:prstGeom>
          <a:effectLst>
            <a:outerShdw blurRad="63500" sx="102000" sy="102000" algn="ctr" rotWithShape="0">
              <a:prstClr val="black">
                <a:alpha val="40000"/>
              </a:prstClr>
            </a:outerShdw>
          </a:effectLst>
        </p:spPr>
      </p:pic>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13</a:t>
            </a:fld>
            <a:endParaRPr lang="en-US"/>
          </a:p>
        </p:txBody>
      </p:sp>
    </p:spTree>
    <p:custDataLst>
      <p:tags r:id="rId1"/>
    </p:custDataLst>
    <p:extLst>
      <p:ext uri="{BB962C8B-B14F-4D97-AF65-F5344CB8AC3E}">
        <p14:creationId xmlns:p14="http://schemas.microsoft.com/office/powerpoint/2010/main" val="370511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343C-399F-FB3F-3B80-71AC2FF66CD4}"/>
              </a:ext>
            </a:extLst>
          </p:cNvPr>
          <p:cNvSpPr>
            <a:spLocks noGrp="1"/>
          </p:cNvSpPr>
          <p:nvPr>
            <p:ph type="title"/>
          </p:nvPr>
        </p:nvSpPr>
        <p:spPr/>
        <p:txBody>
          <a:bodyPr/>
          <a:lstStyle/>
          <a:p>
            <a:r>
              <a:rPr lang="en-US" dirty="0"/>
              <a:t>EXEMPTION FORM</a:t>
            </a:r>
          </a:p>
        </p:txBody>
      </p:sp>
      <p:sp>
        <p:nvSpPr>
          <p:cNvPr id="3" name="Text Placeholder 2">
            <a:extLst>
              <a:ext uri="{FF2B5EF4-FFF2-40B4-BE49-F238E27FC236}">
                <a16:creationId xmlns:a16="http://schemas.microsoft.com/office/drawing/2014/main" id="{3A726035-F37B-136A-7B8B-1D2E0F96E6C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929129A-5951-A765-9958-300552C7DDDE}"/>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945BF2B8-5F5A-49A6-D2DE-ECA81FAF792F}"/>
              </a:ext>
            </a:extLst>
          </p:cNvPr>
          <p:cNvSpPr>
            <a:spLocks noGrp="1"/>
          </p:cNvSpPr>
          <p:nvPr>
            <p:ph type="sldNum" sz="quarter" idx="12"/>
          </p:nvPr>
        </p:nvSpPr>
        <p:spPr/>
        <p:txBody>
          <a:bodyPr/>
          <a:lstStyle/>
          <a:p>
            <a:fld id="{40C523FF-1006-47F1-8A59-D702938BFDD6}" type="slidenum">
              <a:rPr lang="en-US" smtClean="0"/>
              <a:t>14</a:t>
            </a:fld>
            <a:endParaRPr lang="en-US"/>
          </a:p>
        </p:txBody>
      </p:sp>
    </p:spTree>
    <p:custDataLst>
      <p:tags r:id="rId1"/>
    </p:custDataLst>
    <p:extLst>
      <p:ext uri="{BB962C8B-B14F-4D97-AF65-F5344CB8AC3E}">
        <p14:creationId xmlns:p14="http://schemas.microsoft.com/office/powerpoint/2010/main" val="311331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15</a:t>
            </a:fld>
            <a:endParaRPr lang="en-US"/>
          </a:p>
        </p:txBody>
      </p:sp>
      <p:pic>
        <p:nvPicPr>
          <p:cNvPr id="11" name="Picture 10" descr="A close-up of a document&#10;&#10;Description automatically generated">
            <a:extLst>
              <a:ext uri="{FF2B5EF4-FFF2-40B4-BE49-F238E27FC236}">
                <a16:creationId xmlns:a16="http://schemas.microsoft.com/office/drawing/2014/main" id="{6B448DDC-98F6-2ACE-89F3-DB2DC7367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613658"/>
            <a:ext cx="9144019" cy="1630683"/>
          </a:xfrm>
          <a:prstGeom prst="rect">
            <a:avLst/>
          </a:prstGeom>
        </p:spPr>
      </p:pic>
    </p:spTree>
    <p:custDataLst>
      <p:tags r:id="rId1"/>
    </p:custDataLst>
    <p:extLst>
      <p:ext uri="{BB962C8B-B14F-4D97-AF65-F5344CB8AC3E}">
        <p14:creationId xmlns:p14="http://schemas.microsoft.com/office/powerpoint/2010/main" val="355088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16</a:t>
            </a:fld>
            <a:endParaRPr lang="en-US"/>
          </a:p>
        </p:txBody>
      </p:sp>
      <p:pic>
        <p:nvPicPr>
          <p:cNvPr id="6" name="Picture 5" descr="A close-up of a document&#10;&#10;Description automatically generated">
            <a:extLst>
              <a:ext uri="{FF2B5EF4-FFF2-40B4-BE49-F238E27FC236}">
                <a16:creationId xmlns:a16="http://schemas.microsoft.com/office/drawing/2014/main" id="{308BCCC4-780A-C6FB-F640-E3F1F0BEA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221989"/>
            <a:ext cx="9144019" cy="2414021"/>
          </a:xfrm>
          <a:prstGeom prst="rect">
            <a:avLst/>
          </a:prstGeom>
        </p:spPr>
      </p:pic>
    </p:spTree>
    <p:custDataLst>
      <p:tags r:id="rId1"/>
    </p:custDataLst>
    <p:extLst>
      <p:ext uri="{BB962C8B-B14F-4D97-AF65-F5344CB8AC3E}">
        <p14:creationId xmlns:p14="http://schemas.microsoft.com/office/powerpoint/2010/main" val="28776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CHECK </a:t>
            </a:r>
            <a:r>
              <a:rPr lang="en-US" sz="4000" i="1" dirty="0"/>
              <a:t>ALL </a:t>
            </a:r>
            <a:r>
              <a:rPr lang="en-US" sz="4000" dirty="0"/>
              <a:t>THAT APPLY</a:t>
            </a:r>
            <a:endParaRPr lang="en-US" sz="3600" dirty="0"/>
          </a:p>
          <a:p>
            <a:pPr marL="0" indent="0">
              <a:buNone/>
            </a:pPr>
            <a:endParaRPr lang="en-US" sz="3600" dirty="0"/>
          </a:p>
          <a:p>
            <a:pPr>
              <a:buFont typeface="Wingdings" panose="05000000000000000000" pitchFamily="2" charset="2"/>
              <a:buChar char="Ø"/>
            </a:pPr>
            <a:r>
              <a:rPr lang="en-US" sz="3600" dirty="0"/>
              <a:t> LEFT UNCHECKED HERE COULD CAUSE CONFUSION</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5798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1B7D-A3A0-5792-D13B-2908A930D5A0}"/>
              </a:ext>
            </a:extLst>
          </p:cNvPr>
          <p:cNvSpPr>
            <a:spLocks noGrp="1"/>
          </p:cNvSpPr>
          <p:nvPr>
            <p:ph type="title"/>
          </p:nvPr>
        </p:nvSpPr>
        <p:spPr/>
        <p:txBody>
          <a:bodyPr/>
          <a:lstStyle/>
          <a:p>
            <a:r>
              <a:rPr lang="en-US" dirty="0"/>
              <a:t>SELLER ACKNOWLEDGEMENTS</a:t>
            </a:r>
          </a:p>
        </p:txBody>
      </p:sp>
      <p:sp>
        <p:nvSpPr>
          <p:cNvPr id="3" name="Text Placeholder 2">
            <a:extLst>
              <a:ext uri="{FF2B5EF4-FFF2-40B4-BE49-F238E27FC236}">
                <a16:creationId xmlns:a16="http://schemas.microsoft.com/office/drawing/2014/main" id="{E064E44D-C81C-2EE8-BFD4-886E6A2C010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33371D9-B0F3-99B3-1B3E-D29B4ECB47ED}"/>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031B9036-CB91-8B3A-F1E7-8964B1A5C3D2}"/>
              </a:ext>
            </a:extLst>
          </p:cNvPr>
          <p:cNvSpPr>
            <a:spLocks noGrp="1"/>
          </p:cNvSpPr>
          <p:nvPr>
            <p:ph type="sldNum" sz="quarter" idx="12"/>
          </p:nvPr>
        </p:nvSpPr>
        <p:spPr/>
        <p:txBody>
          <a:bodyPr/>
          <a:lstStyle/>
          <a:p>
            <a:fld id="{40C523FF-1006-47F1-8A59-D702938BFDD6}" type="slidenum">
              <a:rPr lang="en-US" smtClean="0"/>
              <a:t>18</a:t>
            </a:fld>
            <a:endParaRPr lang="en-US"/>
          </a:p>
        </p:txBody>
      </p:sp>
    </p:spTree>
    <p:custDataLst>
      <p:tags r:id="rId1"/>
    </p:custDataLst>
    <p:extLst>
      <p:ext uri="{BB962C8B-B14F-4D97-AF65-F5344CB8AC3E}">
        <p14:creationId xmlns:p14="http://schemas.microsoft.com/office/powerpoint/2010/main" val="228437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19</a:t>
            </a:fld>
            <a:endParaRPr lang="en-US"/>
          </a:p>
        </p:txBody>
      </p:sp>
      <p:pic>
        <p:nvPicPr>
          <p:cNvPr id="6" name="Picture 5" descr="A close-up of a document&#10;&#10;Description automatically generated">
            <a:extLst>
              <a:ext uri="{FF2B5EF4-FFF2-40B4-BE49-F238E27FC236}">
                <a16:creationId xmlns:a16="http://schemas.microsoft.com/office/drawing/2014/main" id="{DC1519C4-7D84-D3D2-F07C-AB68965F8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1613912"/>
            <a:ext cx="9144019" cy="3630175"/>
          </a:xfrm>
          <a:prstGeom prst="rect">
            <a:avLst/>
          </a:prstGeom>
        </p:spPr>
      </p:pic>
    </p:spTree>
    <p:custDataLst>
      <p:tags r:id="rId1"/>
    </p:custDataLst>
    <p:extLst>
      <p:ext uri="{BB962C8B-B14F-4D97-AF65-F5344CB8AC3E}">
        <p14:creationId xmlns:p14="http://schemas.microsoft.com/office/powerpoint/2010/main" val="240212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6BFC-B5AA-06D1-D6C4-8BA266175E97}"/>
              </a:ext>
            </a:extLst>
          </p:cNvPr>
          <p:cNvSpPr>
            <a:spLocks noGrp="1"/>
          </p:cNvSpPr>
          <p:nvPr>
            <p:ph type="ctrTitle"/>
          </p:nvPr>
        </p:nvSpPr>
        <p:spPr/>
        <p:txBody>
          <a:bodyPr/>
          <a:lstStyle/>
          <a:p>
            <a:r>
              <a:rPr lang="en-US" dirty="0"/>
              <a:t>Module 1</a:t>
            </a:r>
          </a:p>
        </p:txBody>
      </p:sp>
      <p:sp>
        <p:nvSpPr>
          <p:cNvPr id="3" name="Subtitle 2">
            <a:extLst>
              <a:ext uri="{FF2B5EF4-FFF2-40B4-BE49-F238E27FC236}">
                <a16:creationId xmlns:a16="http://schemas.microsoft.com/office/drawing/2014/main" id="{46D9B79C-D9AB-7627-2F6A-C12022CC4B89}"/>
              </a:ext>
            </a:extLst>
          </p:cNvPr>
          <p:cNvSpPr>
            <a:spLocks noGrp="1"/>
          </p:cNvSpPr>
          <p:nvPr>
            <p:ph type="subTitle" idx="1"/>
          </p:nvPr>
        </p:nvSpPr>
        <p:spPr/>
        <p:txBody>
          <a:bodyPr/>
          <a:lstStyle/>
          <a:p>
            <a:r>
              <a:rPr lang="en-US" dirty="0"/>
              <a:t>UPDATES TO THE PROPERTY DISCLOSURE DOCUMENT</a:t>
            </a:r>
          </a:p>
        </p:txBody>
      </p:sp>
      <p:sp>
        <p:nvSpPr>
          <p:cNvPr id="4" name="Footer Placeholder 3">
            <a:extLst>
              <a:ext uri="{FF2B5EF4-FFF2-40B4-BE49-F238E27FC236}">
                <a16:creationId xmlns:a16="http://schemas.microsoft.com/office/drawing/2014/main" id="{824B82DD-DA2F-DB88-2EC9-A0AC9BF0BD1E}"/>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BB817BD4-4868-68D1-95F8-FADD18A229A8}"/>
              </a:ext>
            </a:extLst>
          </p:cNvPr>
          <p:cNvSpPr>
            <a:spLocks noGrp="1"/>
          </p:cNvSpPr>
          <p:nvPr>
            <p:ph type="sldNum" sz="quarter" idx="12"/>
          </p:nvPr>
        </p:nvSpPr>
        <p:spPr/>
        <p:txBody>
          <a:bodyPr/>
          <a:lstStyle/>
          <a:p>
            <a:fld id="{40C523FF-1006-47F1-8A59-D702938BFDD6}" type="slidenum">
              <a:rPr lang="en-US" smtClean="0"/>
              <a:t>2</a:t>
            </a:fld>
            <a:endParaRPr lang="en-US"/>
          </a:p>
        </p:txBody>
      </p:sp>
    </p:spTree>
    <p:custDataLst>
      <p:tags r:id="rId1"/>
    </p:custDataLst>
    <p:extLst>
      <p:ext uri="{BB962C8B-B14F-4D97-AF65-F5344CB8AC3E}">
        <p14:creationId xmlns:p14="http://schemas.microsoft.com/office/powerpoint/2010/main" val="159866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WHY A THIRD OPTION WAS ADDED HERE</a:t>
            </a:r>
            <a:endParaRPr lang="en-US" sz="3600" dirty="0"/>
          </a:p>
          <a:p>
            <a:pPr marL="0" indent="0">
              <a:buNone/>
            </a:pPr>
            <a:endParaRPr lang="en-US" sz="3600" dirty="0"/>
          </a:p>
          <a:p>
            <a:pPr>
              <a:buFont typeface="Wingdings" panose="05000000000000000000" pitchFamily="2" charset="2"/>
              <a:buChar char="Ø"/>
            </a:pPr>
            <a:r>
              <a:rPr lang="en-US" sz="3600" dirty="0"/>
              <a:t> REMEMBER SELLER’S REQUIREMENTS ESPECIALLY </a:t>
            </a:r>
            <a:r>
              <a:rPr lang="en-US" sz="3600" i="1" dirty="0"/>
              <a:t>KNOWN</a:t>
            </a:r>
            <a:r>
              <a:rPr lang="en-US" sz="3600" dirty="0"/>
              <a:t> DEFECTS </a:t>
            </a:r>
            <a:r>
              <a:rPr lang="en-US" sz="3600" i="1" dirty="0"/>
              <a:t>EVEN IF EXEMPT</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439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21</a:t>
            </a:fld>
            <a:endParaRPr lang="en-US"/>
          </a:p>
        </p:txBody>
      </p:sp>
      <p:pic>
        <p:nvPicPr>
          <p:cNvPr id="6" name="Picture 5" descr="A group of black lines&#10;&#10;Description automatically generated">
            <a:extLst>
              <a:ext uri="{FF2B5EF4-FFF2-40B4-BE49-F238E27FC236}">
                <a16:creationId xmlns:a16="http://schemas.microsoft.com/office/drawing/2014/main" id="{0CDC99C7-C1F9-AAD7-27F9-A2175B9AA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1333495"/>
            <a:ext cx="9144019" cy="4191009"/>
          </a:xfrm>
          <a:prstGeom prst="rect">
            <a:avLst/>
          </a:prstGeom>
        </p:spPr>
      </p:pic>
    </p:spTree>
    <p:custDataLst>
      <p:tags r:id="rId1"/>
    </p:custDataLst>
    <p:extLst>
      <p:ext uri="{BB962C8B-B14F-4D97-AF65-F5344CB8AC3E}">
        <p14:creationId xmlns:p14="http://schemas.microsoft.com/office/powerpoint/2010/main" val="94164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ENSURE PROPER SIGNATURES/DATE/TIME </a:t>
            </a:r>
            <a:endParaRPr lang="en-US" sz="3600" dirty="0"/>
          </a:p>
          <a:p>
            <a:pPr marL="0" indent="0">
              <a:buNone/>
            </a:pPr>
            <a:endParaRPr lang="en-US" sz="3600" dirty="0"/>
          </a:p>
          <a:p>
            <a:pPr>
              <a:buFont typeface="Wingdings" panose="05000000000000000000" pitchFamily="2" charset="2"/>
              <a:buChar char="Ø"/>
            </a:pPr>
            <a:r>
              <a:rPr lang="en-US" sz="3600" dirty="0"/>
              <a:t> MUST SIGN </a:t>
            </a:r>
            <a:r>
              <a:rPr lang="en-US" sz="3600" i="1" dirty="0"/>
              <a:t>HERE</a:t>
            </a:r>
            <a:r>
              <a:rPr lang="en-US" sz="3600" dirty="0"/>
              <a:t> AND </a:t>
            </a:r>
            <a:r>
              <a:rPr lang="en-US" sz="3600" i="1" dirty="0"/>
              <a:t>END</a:t>
            </a:r>
            <a:r>
              <a:rPr lang="en-US" sz="3600" dirty="0"/>
              <a:t> OF PDD FORM</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2533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23</a:t>
            </a:fld>
            <a:endParaRPr lang="en-US"/>
          </a:p>
        </p:txBody>
      </p:sp>
      <p:pic>
        <p:nvPicPr>
          <p:cNvPr id="6" name="Picture 5" descr="A close-up of a sign&#10;&#10;Description automatically generated">
            <a:extLst>
              <a:ext uri="{FF2B5EF4-FFF2-40B4-BE49-F238E27FC236}">
                <a16:creationId xmlns:a16="http://schemas.microsoft.com/office/drawing/2014/main" id="{2184F650-CF31-D870-126E-ABF75E249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802" y="2479546"/>
            <a:ext cx="9104395" cy="1898908"/>
          </a:xfrm>
          <a:prstGeom prst="rect">
            <a:avLst/>
          </a:prstGeom>
        </p:spPr>
      </p:pic>
    </p:spTree>
    <p:custDataLst>
      <p:tags r:id="rId1"/>
    </p:custDataLst>
    <p:extLst>
      <p:ext uri="{BB962C8B-B14F-4D97-AF65-F5344CB8AC3E}">
        <p14:creationId xmlns:p14="http://schemas.microsoft.com/office/powerpoint/2010/main" val="75624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DIFFERENCE IN “Y”, “N”, AND “NK”</a:t>
            </a:r>
          </a:p>
          <a:p>
            <a:pPr marL="0" indent="0">
              <a:buNone/>
            </a:pPr>
            <a:endParaRPr lang="en-US" sz="3600" dirty="0"/>
          </a:p>
          <a:p>
            <a:pPr>
              <a:buFont typeface="Wingdings" panose="05000000000000000000" pitchFamily="2" charset="2"/>
              <a:buChar char="Ø"/>
            </a:pPr>
            <a:r>
              <a:rPr lang="en-US" sz="3600" dirty="0"/>
              <a:t> RELATE BACK TO </a:t>
            </a:r>
            <a:r>
              <a:rPr lang="en-US" sz="3600" i="1" dirty="0"/>
              <a:t>ACTUAL KNOWLEDGE</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5100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F157-9730-F0AE-0E23-830A00C7AB8B}"/>
              </a:ext>
            </a:extLst>
          </p:cNvPr>
          <p:cNvSpPr>
            <a:spLocks noGrp="1"/>
          </p:cNvSpPr>
          <p:nvPr>
            <p:ph type="title"/>
          </p:nvPr>
        </p:nvSpPr>
        <p:spPr/>
        <p:txBody>
          <a:bodyPr/>
          <a:lstStyle/>
          <a:p>
            <a:r>
              <a:rPr lang="en-US" dirty="0"/>
              <a:t>PDD- SECTION 1</a:t>
            </a:r>
          </a:p>
        </p:txBody>
      </p:sp>
      <p:sp>
        <p:nvSpPr>
          <p:cNvPr id="3" name="Text Placeholder 2">
            <a:extLst>
              <a:ext uri="{FF2B5EF4-FFF2-40B4-BE49-F238E27FC236}">
                <a16:creationId xmlns:a16="http://schemas.microsoft.com/office/drawing/2014/main" id="{E5E47648-7BAF-FEDD-4C9C-1E3720645D7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F769C97-A6BD-6996-A271-DA1198935668}"/>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CE0F773D-81A0-90D2-0148-3CC3082AA58D}"/>
              </a:ext>
            </a:extLst>
          </p:cNvPr>
          <p:cNvSpPr>
            <a:spLocks noGrp="1"/>
          </p:cNvSpPr>
          <p:nvPr>
            <p:ph type="sldNum" sz="quarter" idx="12"/>
          </p:nvPr>
        </p:nvSpPr>
        <p:spPr/>
        <p:txBody>
          <a:bodyPr/>
          <a:lstStyle/>
          <a:p>
            <a:fld id="{40C523FF-1006-47F1-8A59-D702938BFDD6}" type="slidenum">
              <a:rPr lang="en-US" smtClean="0"/>
              <a:t>25</a:t>
            </a:fld>
            <a:endParaRPr lang="en-US"/>
          </a:p>
        </p:txBody>
      </p:sp>
    </p:spTree>
    <p:custDataLst>
      <p:tags r:id="rId1"/>
    </p:custDataLst>
    <p:extLst>
      <p:ext uri="{BB962C8B-B14F-4D97-AF65-F5344CB8AC3E}">
        <p14:creationId xmlns:p14="http://schemas.microsoft.com/office/powerpoint/2010/main" val="376639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26</a:t>
            </a:fld>
            <a:endParaRPr lang="en-US"/>
          </a:p>
        </p:txBody>
      </p:sp>
      <p:pic>
        <p:nvPicPr>
          <p:cNvPr id="6" name="Picture 5" descr="A close-up of a questionnaire&#10;&#10;Description automatically generated">
            <a:extLst>
              <a:ext uri="{FF2B5EF4-FFF2-40B4-BE49-F238E27FC236}">
                <a16:creationId xmlns:a16="http://schemas.microsoft.com/office/drawing/2014/main" id="{CFDB8FE7-1BB5-35BA-F715-884094B7A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802" y="1211575"/>
            <a:ext cx="9104395" cy="4434849"/>
          </a:xfrm>
          <a:prstGeom prst="rect">
            <a:avLst/>
          </a:prstGeom>
        </p:spPr>
      </p:pic>
    </p:spTree>
    <p:custDataLst>
      <p:tags r:id="rId1"/>
    </p:custDataLst>
    <p:extLst>
      <p:ext uri="{BB962C8B-B14F-4D97-AF65-F5344CB8AC3E}">
        <p14:creationId xmlns:p14="http://schemas.microsoft.com/office/powerpoint/2010/main" val="4210055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27</a:t>
            </a:fld>
            <a:endParaRPr lang="en-US"/>
          </a:p>
        </p:txBody>
      </p:sp>
      <p:pic>
        <p:nvPicPr>
          <p:cNvPr id="5" name="Picture 4" descr="A close-up of a document&#10;&#10;Description automatically generated">
            <a:extLst>
              <a:ext uri="{FF2B5EF4-FFF2-40B4-BE49-F238E27FC236}">
                <a16:creationId xmlns:a16="http://schemas.microsoft.com/office/drawing/2014/main" id="{5DCD5301-805F-35AA-1A0E-B27C6F4A9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802" y="1345688"/>
            <a:ext cx="9104395" cy="4166624"/>
          </a:xfrm>
          <a:prstGeom prst="rect">
            <a:avLst/>
          </a:prstGeom>
        </p:spPr>
      </p:pic>
    </p:spTree>
    <p:custDataLst>
      <p:tags r:id="rId1"/>
    </p:custDataLst>
    <p:extLst>
      <p:ext uri="{BB962C8B-B14F-4D97-AF65-F5344CB8AC3E}">
        <p14:creationId xmlns:p14="http://schemas.microsoft.com/office/powerpoint/2010/main" val="247047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p>
          <a:p>
            <a:pPr marL="0" indent="0">
              <a:buNone/>
            </a:pPr>
            <a:endParaRPr lang="en-US" sz="3600" dirty="0"/>
          </a:p>
          <a:p>
            <a:pPr>
              <a:buFont typeface="Wingdings" panose="05000000000000000000" pitchFamily="2" charset="2"/>
              <a:buChar char="Ø"/>
            </a:pPr>
            <a:r>
              <a:rPr lang="en-US" sz="3600" dirty="0"/>
              <a:t> </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62125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29</a:t>
            </a:fld>
            <a:endParaRPr lang="en-US"/>
          </a:p>
        </p:txBody>
      </p:sp>
      <p:pic>
        <p:nvPicPr>
          <p:cNvPr id="5" name="Picture 4" descr="A close-up of a questionnaire&#10;&#10;Description automatically generated">
            <a:extLst>
              <a:ext uri="{FF2B5EF4-FFF2-40B4-BE49-F238E27FC236}">
                <a16:creationId xmlns:a16="http://schemas.microsoft.com/office/drawing/2014/main" id="{7A97C7D6-F97C-8646-838D-3C34BB99D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955543"/>
            <a:ext cx="9061722" cy="4946914"/>
          </a:xfrm>
          <a:prstGeom prst="rect">
            <a:avLst/>
          </a:prstGeom>
        </p:spPr>
      </p:pic>
    </p:spTree>
    <p:custDataLst>
      <p:tags r:id="rId1"/>
    </p:custDataLst>
    <p:extLst>
      <p:ext uri="{BB962C8B-B14F-4D97-AF65-F5344CB8AC3E}">
        <p14:creationId xmlns:p14="http://schemas.microsoft.com/office/powerpoint/2010/main" val="404163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06B8-8534-660F-A3BC-8AF991D54EE5}"/>
              </a:ext>
            </a:extLst>
          </p:cNvPr>
          <p:cNvSpPr>
            <a:spLocks noGrp="1"/>
          </p:cNvSpPr>
          <p:nvPr>
            <p:ph type="title"/>
          </p:nvPr>
        </p:nvSpPr>
        <p:spPr/>
        <p:txBody>
          <a:bodyPr/>
          <a:lstStyle/>
          <a:p>
            <a:r>
              <a:rPr lang="en-US" dirty="0"/>
              <a:t>BASIC REVIEW OF PROPERTY DISCLOSURE</a:t>
            </a:r>
          </a:p>
        </p:txBody>
      </p:sp>
      <p:sp>
        <p:nvSpPr>
          <p:cNvPr id="3" name="Content Placeholder 2">
            <a:extLst>
              <a:ext uri="{FF2B5EF4-FFF2-40B4-BE49-F238E27FC236}">
                <a16:creationId xmlns:a16="http://schemas.microsoft.com/office/drawing/2014/main" id="{094C1215-143F-461D-CB2E-024D6BEBADAC}"/>
              </a:ext>
            </a:extLst>
          </p:cNvPr>
          <p:cNvSpPr>
            <a:spLocks noGrp="1"/>
          </p:cNvSpPr>
          <p:nvPr>
            <p:ph idx="1"/>
          </p:nvPr>
        </p:nvSpPr>
        <p:spPr/>
        <p:txBody>
          <a:bodyPr/>
          <a:lstStyle/>
          <a:p>
            <a:r>
              <a:rPr lang="en-US" sz="4000" dirty="0"/>
              <a:t>LAW THAT REQUIRES DISCLOSURE</a:t>
            </a:r>
          </a:p>
          <a:p>
            <a:r>
              <a:rPr lang="en-US" sz="4000" dirty="0"/>
              <a:t>WHO IS REQUIRED TO DISCLOSE</a:t>
            </a:r>
          </a:p>
          <a:p>
            <a:endParaRPr lang="en-US" dirty="0"/>
          </a:p>
        </p:txBody>
      </p:sp>
      <p:sp>
        <p:nvSpPr>
          <p:cNvPr id="4" name="Footer Placeholder 3">
            <a:extLst>
              <a:ext uri="{FF2B5EF4-FFF2-40B4-BE49-F238E27FC236}">
                <a16:creationId xmlns:a16="http://schemas.microsoft.com/office/drawing/2014/main" id="{6093E647-3C8F-4FA5-CCA3-062F54649823}"/>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66DE4624-BB5E-7128-734F-9213063DD43A}"/>
              </a:ext>
            </a:extLst>
          </p:cNvPr>
          <p:cNvSpPr>
            <a:spLocks noGrp="1"/>
          </p:cNvSpPr>
          <p:nvPr>
            <p:ph type="sldNum" sz="quarter" idx="12"/>
          </p:nvPr>
        </p:nvSpPr>
        <p:spPr/>
        <p:txBody>
          <a:bodyPr/>
          <a:lstStyle/>
          <a:p>
            <a:fld id="{40C523FF-1006-47F1-8A59-D702938BFDD6}" type="slidenum">
              <a:rPr lang="en-US" smtClean="0"/>
              <a:t>3</a:t>
            </a:fld>
            <a:endParaRPr lang="en-US"/>
          </a:p>
        </p:txBody>
      </p:sp>
    </p:spTree>
    <p:custDataLst>
      <p:tags r:id="rId1"/>
    </p:custDataLst>
    <p:extLst>
      <p:ext uri="{BB962C8B-B14F-4D97-AF65-F5344CB8AC3E}">
        <p14:creationId xmlns:p14="http://schemas.microsoft.com/office/powerpoint/2010/main" val="129912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WRITING EXPLANATION OF “Y” ANSWERS</a:t>
            </a:r>
            <a:endParaRPr lang="en-US" sz="3600" dirty="0"/>
          </a:p>
          <a:p>
            <a:pPr marL="0" indent="0">
              <a:buNone/>
            </a:pPr>
            <a:endParaRPr lang="en-US" sz="3600" dirty="0"/>
          </a:p>
          <a:p>
            <a:pPr>
              <a:buFont typeface="Wingdings" panose="05000000000000000000" pitchFamily="2" charset="2"/>
              <a:buChar char="Ø"/>
            </a:pPr>
            <a:r>
              <a:rPr lang="en-US" sz="3600" dirty="0"/>
              <a:t> EACH SECTION HAS AN AREA FOR EXPLANATION</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483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31</a:t>
            </a:fld>
            <a:endParaRPr lang="en-US"/>
          </a:p>
        </p:txBody>
      </p:sp>
      <p:pic>
        <p:nvPicPr>
          <p:cNvPr id="5" name="Picture 4" descr="A screenshot of a paper&#10;&#10;Description automatically generated">
            <a:extLst>
              <a:ext uri="{FF2B5EF4-FFF2-40B4-BE49-F238E27FC236}">
                <a16:creationId xmlns:a16="http://schemas.microsoft.com/office/drawing/2014/main" id="{2652BDB8-08FD-8D36-4CDD-7ED42D321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139" y="1078987"/>
            <a:ext cx="9061722" cy="4700026"/>
          </a:xfrm>
          <a:prstGeom prst="rect">
            <a:avLst/>
          </a:prstGeom>
        </p:spPr>
      </p:pic>
    </p:spTree>
    <p:extLst>
      <p:ext uri="{BB962C8B-B14F-4D97-AF65-F5344CB8AC3E}">
        <p14:creationId xmlns:p14="http://schemas.microsoft.com/office/powerpoint/2010/main" val="178072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WHEN/WHY TO PROVIDE DOCUMENTATION</a:t>
            </a:r>
          </a:p>
          <a:p>
            <a:pPr marL="0" indent="0">
              <a:buNone/>
            </a:pPr>
            <a:endParaRPr lang="en-US" sz="3600" dirty="0"/>
          </a:p>
          <a:p>
            <a:pPr>
              <a:buFont typeface="Wingdings" panose="05000000000000000000" pitchFamily="2" charset="2"/>
              <a:buChar char="Ø"/>
            </a:pPr>
            <a:r>
              <a:rPr lang="en-US" sz="3600" dirty="0"/>
              <a:t> IMPORTANCE OF ADDING “N” AS A CHOICE </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3487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002F-E124-D507-32C5-3A4051844BA4}"/>
              </a:ext>
            </a:extLst>
          </p:cNvPr>
          <p:cNvSpPr>
            <a:spLocks noGrp="1"/>
          </p:cNvSpPr>
          <p:nvPr>
            <p:ph type="title"/>
          </p:nvPr>
        </p:nvSpPr>
        <p:spPr/>
        <p:txBody>
          <a:bodyPr/>
          <a:lstStyle/>
          <a:p>
            <a:r>
              <a:rPr lang="en-US" dirty="0"/>
              <a:t>PDD – SECTION 3</a:t>
            </a:r>
          </a:p>
        </p:txBody>
      </p:sp>
      <p:sp>
        <p:nvSpPr>
          <p:cNvPr id="3" name="Text Placeholder 2">
            <a:extLst>
              <a:ext uri="{FF2B5EF4-FFF2-40B4-BE49-F238E27FC236}">
                <a16:creationId xmlns:a16="http://schemas.microsoft.com/office/drawing/2014/main" id="{AC78DBBC-CD6E-96BD-01E4-3C217F2358B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5B147EA-AA31-D29C-55E7-5D198DEE0D5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3E8F30E6-0FD3-816A-0A84-D580C3C7BA22}"/>
              </a:ext>
            </a:extLst>
          </p:cNvPr>
          <p:cNvSpPr>
            <a:spLocks noGrp="1"/>
          </p:cNvSpPr>
          <p:nvPr>
            <p:ph type="sldNum" sz="quarter" idx="12"/>
          </p:nvPr>
        </p:nvSpPr>
        <p:spPr/>
        <p:txBody>
          <a:bodyPr/>
          <a:lstStyle/>
          <a:p>
            <a:fld id="{40C523FF-1006-47F1-8A59-D702938BFDD6}" type="slidenum">
              <a:rPr lang="en-US" smtClean="0"/>
              <a:t>33</a:t>
            </a:fld>
            <a:endParaRPr lang="en-US"/>
          </a:p>
        </p:txBody>
      </p:sp>
    </p:spTree>
    <p:custDataLst>
      <p:tags r:id="rId1"/>
    </p:custDataLst>
    <p:extLst>
      <p:ext uri="{BB962C8B-B14F-4D97-AF65-F5344CB8AC3E}">
        <p14:creationId xmlns:p14="http://schemas.microsoft.com/office/powerpoint/2010/main" val="79160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34</a:t>
            </a:fld>
            <a:endParaRPr lang="en-US"/>
          </a:p>
        </p:txBody>
      </p:sp>
      <p:pic>
        <p:nvPicPr>
          <p:cNvPr id="5" name="Picture 4">
            <a:extLst>
              <a:ext uri="{FF2B5EF4-FFF2-40B4-BE49-F238E27FC236}">
                <a16:creationId xmlns:a16="http://schemas.microsoft.com/office/drawing/2014/main" id="{D125BC8E-DED5-129B-84F7-534BEC0837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7959" y="1096682"/>
            <a:ext cx="8996082" cy="4664635"/>
          </a:xfrm>
          <a:prstGeom prst="rect">
            <a:avLst/>
          </a:prstGeom>
        </p:spPr>
      </p:pic>
    </p:spTree>
    <p:custDataLst>
      <p:tags r:id="rId1"/>
    </p:custDataLst>
    <p:extLst>
      <p:ext uri="{BB962C8B-B14F-4D97-AF65-F5344CB8AC3E}">
        <p14:creationId xmlns:p14="http://schemas.microsoft.com/office/powerpoint/2010/main" val="3773063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002F-E124-D507-32C5-3A4051844BA4}"/>
              </a:ext>
            </a:extLst>
          </p:cNvPr>
          <p:cNvSpPr>
            <a:spLocks noGrp="1"/>
          </p:cNvSpPr>
          <p:nvPr>
            <p:ph type="title"/>
          </p:nvPr>
        </p:nvSpPr>
        <p:spPr/>
        <p:txBody>
          <a:bodyPr/>
          <a:lstStyle/>
          <a:p>
            <a:r>
              <a:rPr lang="en-US" dirty="0"/>
              <a:t>PDD – SECTION 4</a:t>
            </a:r>
          </a:p>
        </p:txBody>
      </p:sp>
      <p:sp>
        <p:nvSpPr>
          <p:cNvPr id="3" name="Text Placeholder 2">
            <a:extLst>
              <a:ext uri="{FF2B5EF4-FFF2-40B4-BE49-F238E27FC236}">
                <a16:creationId xmlns:a16="http://schemas.microsoft.com/office/drawing/2014/main" id="{AC78DBBC-CD6E-96BD-01E4-3C217F2358B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05B147EA-AA31-D29C-55E7-5D198DEE0D5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3E8F30E6-0FD3-816A-0A84-D580C3C7BA22}"/>
              </a:ext>
            </a:extLst>
          </p:cNvPr>
          <p:cNvSpPr>
            <a:spLocks noGrp="1"/>
          </p:cNvSpPr>
          <p:nvPr>
            <p:ph type="sldNum" sz="quarter" idx="12"/>
          </p:nvPr>
        </p:nvSpPr>
        <p:spPr/>
        <p:txBody>
          <a:bodyPr/>
          <a:lstStyle/>
          <a:p>
            <a:fld id="{40C523FF-1006-47F1-8A59-D702938BFDD6}" type="slidenum">
              <a:rPr lang="en-US" smtClean="0"/>
              <a:t>35</a:t>
            </a:fld>
            <a:endParaRPr lang="en-US"/>
          </a:p>
        </p:txBody>
      </p:sp>
    </p:spTree>
    <p:custDataLst>
      <p:tags r:id="rId1"/>
    </p:custDataLst>
    <p:extLst>
      <p:ext uri="{BB962C8B-B14F-4D97-AF65-F5344CB8AC3E}">
        <p14:creationId xmlns:p14="http://schemas.microsoft.com/office/powerpoint/2010/main" val="1695339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36</a:t>
            </a:fld>
            <a:endParaRPr lang="en-US"/>
          </a:p>
        </p:txBody>
      </p:sp>
      <p:pic>
        <p:nvPicPr>
          <p:cNvPr id="5" name="Picture 4" descr="A questionnaire with black text&#10;&#10;Description automatically generated">
            <a:extLst>
              <a:ext uri="{FF2B5EF4-FFF2-40B4-BE49-F238E27FC236}">
                <a16:creationId xmlns:a16="http://schemas.microsoft.com/office/drawing/2014/main" id="{D125BC8E-DED5-129B-84F7-534BEC083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1540760"/>
            <a:ext cx="9061722" cy="3776480"/>
          </a:xfrm>
          <a:prstGeom prst="rect">
            <a:avLst/>
          </a:prstGeom>
        </p:spPr>
      </p:pic>
    </p:spTree>
    <p:custDataLst>
      <p:tags r:id="rId1"/>
    </p:custDataLst>
    <p:extLst>
      <p:ext uri="{BB962C8B-B14F-4D97-AF65-F5344CB8AC3E}">
        <p14:creationId xmlns:p14="http://schemas.microsoft.com/office/powerpoint/2010/main" val="187929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37</a:t>
            </a:fld>
            <a:endParaRPr lang="en-US"/>
          </a:p>
        </p:txBody>
      </p:sp>
      <p:pic>
        <p:nvPicPr>
          <p:cNvPr id="5" name="Picture 4" descr="A questionnaire with black text&#10;&#10;Description automatically generated">
            <a:extLst>
              <a:ext uri="{FF2B5EF4-FFF2-40B4-BE49-F238E27FC236}">
                <a16:creationId xmlns:a16="http://schemas.microsoft.com/office/drawing/2014/main" id="{89511037-1C75-A996-D253-2FD917BD4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2113785"/>
            <a:ext cx="9061722" cy="2630429"/>
          </a:xfrm>
          <a:prstGeom prst="rect">
            <a:avLst/>
          </a:prstGeom>
        </p:spPr>
      </p:pic>
    </p:spTree>
    <p:custDataLst>
      <p:tags r:id="rId1"/>
    </p:custDataLst>
    <p:extLst>
      <p:ext uri="{BB962C8B-B14F-4D97-AF65-F5344CB8AC3E}">
        <p14:creationId xmlns:p14="http://schemas.microsoft.com/office/powerpoint/2010/main" val="603148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WATCH FOR “PRIOR TO OWNED” QUESTIONS!</a:t>
            </a:r>
            <a:endParaRPr lang="en-US" sz="3600" dirty="0"/>
          </a:p>
          <a:p>
            <a:pPr marL="0" indent="0">
              <a:buNone/>
            </a:pPr>
            <a:endParaRPr lang="en-US" sz="3600" dirty="0"/>
          </a:p>
          <a:p>
            <a:pPr marL="0" indent="0">
              <a:buNone/>
            </a:pPr>
            <a:endParaRPr lang="en-US" sz="3600" dirty="0"/>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29918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1C82-A9E5-B337-85C6-69D25E0E2A2F}"/>
              </a:ext>
            </a:extLst>
          </p:cNvPr>
          <p:cNvSpPr>
            <a:spLocks noGrp="1"/>
          </p:cNvSpPr>
          <p:nvPr>
            <p:ph type="title"/>
          </p:nvPr>
        </p:nvSpPr>
        <p:spPr/>
        <p:txBody>
          <a:bodyPr/>
          <a:lstStyle/>
          <a:p>
            <a:r>
              <a:rPr lang="en-US" dirty="0"/>
              <a:t>PDD - SECTION 5</a:t>
            </a:r>
          </a:p>
        </p:txBody>
      </p:sp>
      <p:sp>
        <p:nvSpPr>
          <p:cNvPr id="3" name="Text Placeholder 2">
            <a:extLst>
              <a:ext uri="{FF2B5EF4-FFF2-40B4-BE49-F238E27FC236}">
                <a16:creationId xmlns:a16="http://schemas.microsoft.com/office/drawing/2014/main" id="{B920647B-C532-64C5-7DE5-2BA906E7D5A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5D3603A-8050-85E1-1AD2-E3FCA51A6293}"/>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4DEB81B1-31D4-4448-EBD3-5B1769B81FB8}"/>
              </a:ext>
            </a:extLst>
          </p:cNvPr>
          <p:cNvSpPr>
            <a:spLocks noGrp="1"/>
          </p:cNvSpPr>
          <p:nvPr>
            <p:ph type="sldNum" sz="quarter" idx="12"/>
          </p:nvPr>
        </p:nvSpPr>
        <p:spPr/>
        <p:txBody>
          <a:bodyPr/>
          <a:lstStyle/>
          <a:p>
            <a:fld id="{40C523FF-1006-47F1-8A59-D702938BFDD6}" type="slidenum">
              <a:rPr lang="en-US" smtClean="0"/>
              <a:t>39</a:t>
            </a:fld>
            <a:endParaRPr lang="en-US"/>
          </a:p>
        </p:txBody>
      </p:sp>
    </p:spTree>
    <p:custDataLst>
      <p:tags r:id="rId1"/>
    </p:custDataLst>
    <p:extLst>
      <p:ext uri="{BB962C8B-B14F-4D97-AF65-F5344CB8AC3E}">
        <p14:creationId xmlns:p14="http://schemas.microsoft.com/office/powerpoint/2010/main" val="170164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AC8E-2FD7-1B07-9092-A5ED18BD507A}"/>
              </a:ext>
            </a:extLst>
          </p:cNvPr>
          <p:cNvSpPr>
            <a:spLocks noGrp="1"/>
          </p:cNvSpPr>
          <p:nvPr>
            <p:ph type="title"/>
          </p:nvPr>
        </p:nvSpPr>
        <p:spPr/>
        <p:txBody>
          <a:bodyPr/>
          <a:lstStyle/>
          <a:p>
            <a:r>
              <a:rPr lang="en-US" dirty="0"/>
              <a:t>Part 1 –INTRODUCTION</a:t>
            </a:r>
          </a:p>
        </p:txBody>
      </p:sp>
      <p:sp>
        <p:nvSpPr>
          <p:cNvPr id="3" name="Text Placeholder 2">
            <a:extLst>
              <a:ext uri="{FF2B5EF4-FFF2-40B4-BE49-F238E27FC236}">
                <a16:creationId xmlns:a16="http://schemas.microsoft.com/office/drawing/2014/main" id="{E9D890DB-2229-C691-C2B0-389A01070BB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71CD9C9-D086-63DB-8C90-3CCD95DA1586}"/>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FA62E82D-5DBB-6186-691A-E7EE60BFD311}"/>
              </a:ext>
            </a:extLst>
          </p:cNvPr>
          <p:cNvSpPr>
            <a:spLocks noGrp="1"/>
          </p:cNvSpPr>
          <p:nvPr>
            <p:ph type="sldNum" sz="quarter" idx="12"/>
          </p:nvPr>
        </p:nvSpPr>
        <p:spPr/>
        <p:txBody>
          <a:bodyPr/>
          <a:lstStyle/>
          <a:p>
            <a:fld id="{40C523FF-1006-47F1-8A59-D702938BFDD6}" type="slidenum">
              <a:rPr lang="en-US" smtClean="0"/>
              <a:t>4</a:t>
            </a:fld>
            <a:endParaRPr lang="en-US"/>
          </a:p>
        </p:txBody>
      </p:sp>
    </p:spTree>
    <p:custDataLst>
      <p:tags r:id="rId1"/>
    </p:custDataLst>
    <p:extLst>
      <p:ext uri="{BB962C8B-B14F-4D97-AF65-F5344CB8AC3E}">
        <p14:creationId xmlns:p14="http://schemas.microsoft.com/office/powerpoint/2010/main" val="4163501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40</a:t>
            </a:fld>
            <a:endParaRPr lang="en-US"/>
          </a:p>
        </p:txBody>
      </p:sp>
      <p:pic>
        <p:nvPicPr>
          <p:cNvPr id="5" name="Picture 4" descr="A questionnaire with text&#10;&#10;Description automatically generated">
            <a:extLst>
              <a:ext uri="{FF2B5EF4-FFF2-40B4-BE49-F238E27FC236}">
                <a16:creationId xmlns:a16="http://schemas.microsoft.com/office/drawing/2014/main" id="{904F618E-FFA1-C85E-4B01-7F10D2C6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1894329"/>
            <a:ext cx="9061722" cy="3069342"/>
          </a:xfrm>
          <a:prstGeom prst="rect">
            <a:avLst/>
          </a:prstGeom>
        </p:spPr>
      </p:pic>
    </p:spTree>
    <p:custDataLst>
      <p:tags r:id="rId1"/>
    </p:custDataLst>
    <p:extLst>
      <p:ext uri="{BB962C8B-B14F-4D97-AF65-F5344CB8AC3E}">
        <p14:creationId xmlns:p14="http://schemas.microsoft.com/office/powerpoint/2010/main" val="1982598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41</a:t>
            </a:fld>
            <a:endParaRPr lang="en-US"/>
          </a:p>
        </p:txBody>
      </p:sp>
      <p:pic>
        <p:nvPicPr>
          <p:cNvPr id="5" name="Picture 4" descr="A black text on a white background&#10;&#10;Description automatically generated">
            <a:extLst>
              <a:ext uri="{FF2B5EF4-FFF2-40B4-BE49-F238E27FC236}">
                <a16:creationId xmlns:a16="http://schemas.microsoft.com/office/drawing/2014/main" id="{9B48EADD-AA37-6E2A-E786-BB4865804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2648710"/>
            <a:ext cx="9061722" cy="1560579"/>
          </a:xfrm>
          <a:prstGeom prst="rect">
            <a:avLst/>
          </a:prstGeom>
        </p:spPr>
      </p:pic>
    </p:spTree>
    <p:custDataLst>
      <p:tags r:id="rId1"/>
    </p:custDataLst>
    <p:extLst>
      <p:ext uri="{BB962C8B-B14F-4D97-AF65-F5344CB8AC3E}">
        <p14:creationId xmlns:p14="http://schemas.microsoft.com/office/powerpoint/2010/main" val="210018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42</a:t>
            </a:fld>
            <a:endParaRPr lang="en-US"/>
          </a:p>
        </p:txBody>
      </p:sp>
      <p:pic>
        <p:nvPicPr>
          <p:cNvPr id="6" name="Picture 5" descr="A close-up of a form&#10;&#10;Description automatically generated">
            <a:extLst>
              <a:ext uri="{FF2B5EF4-FFF2-40B4-BE49-F238E27FC236}">
                <a16:creationId xmlns:a16="http://schemas.microsoft.com/office/drawing/2014/main" id="{6777EF78-FAF9-AA6F-FD24-16C9DE28D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39" y="932683"/>
            <a:ext cx="9061722" cy="4992634"/>
          </a:xfrm>
          <a:prstGeom prst="rect">
            <a:avLst/>
          </a:prstGeom>
        </p:spPr>
      </p:pic>
    </p:spTree>
    <p:custDataLst>
      <p:tags r:id="rId1"/>
    </p:custDataLst>
    <p:extLst>
      <p:ext uri="{BB962C8B-B14F-4D97-AF65-F5344CB8AC3E}">
        <p14:creationId xmlns:p14="http://schemas.microsoft.com/office/powerpoint/2010/main" val="2306010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SELLER SHOULD KNOW THESE ANSWERS</a:t>
            </a:r>
            <a:endParaRPr lang="en-US" sz="3600" dirty="0"/>
          </a:p>
          <a:p>
            <a:pPr marL="0" indent="0">
              <a:buNone/>
            </a:pPr>
            <a:endParaRPr lang="en-US" sz="3600" dirty="0"/>
          </a:p>
          <a:p>
            <a:pPr>
              <a:buFont typeface="Wingdings" panose="05000000000000000000" pitchFamily="2" charset="2"/>
              <a:buChar char="Ø"/>
            </a:pPr>
            <a:r>
              <a:rPr lang="en-US" sz="3600" dirty="0"/>
              <a:t> THERE IS A DIFFERENCE BETWEEN “N” AND “NK!”</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25506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44</a:t>
            </a:fld>
            <a:endParaRPr lang="en-US"/>
          </a:p>
        </p:txBody>
      </p:sp>
      <p:pic>
        <p:nvPicPr>
          <p:cNvPr id="5" name="Picture 4" descr="A close-up of a list&#10;&#10;Description automatically generated">
            <a:extLst>
              <a:ext uri="{FF2B5EF4-FFF2-40B4-BE49-F238E27FC236}">
                <a16:creationId xmlns:a16="http://schemas.microsoft.com/office/drawing/2014/main" id="{87DD145D-8C84-59FD-7669-2C581DD0E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67" y="2465830"/>
            <a:ext cx="9070866" cy="1926340"/>
          </a:xfrm>
          <a:prstGeom prst="rect">
            <a:avLst/>
          </a:prstGeom>
        </p:spPr>
      </p:pic>
    </p:spTree>
    <p:custDataLst>
      <p:tags r:id="rId1"/>
    </p:custDataLst>
    <p:extLst>
      <p:ext uri="{BB962C8B-B14F-4D97-AF65-F5344CB8AC3E}">
        <p14:creationId xmlns:p14="http://schemas.microsoft.com/office/powerpoint/2010/main" val="1121851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4000" dirty="0"/>
              <a:t>THIS INFORMATION IS AS IMPORTANT AS EVER!</a:t>
            </a:r>
          </a:p>
          <a:p>
            <a:pPr>
              <a:buFont typeface="Wingdings" panose="05000000000000000000" pitchFamily="2" charset="2"/>
              <a:buChar char="Ø"/>
            </a:pPr>
            <a:r>
              <a:rPr lang="en-US" sz="4000" dirty="0"/>
              <a:t>LICENSEES SHOULD MAKE EFFORTS TO GATHER SUPPORTING DOCUMENTATION </a:t>
            </a:r>
            <a:endParaRPr lang="en-US" sz="3600" dirty="0"/>
          </a:p>
          <a:p>
            <a:pPr marL="0" indent="0">
              <a:buNone/>
            </a:pPr>
            <a:endParaRPr lang="en-US" sz="3600" dirty="0"/>
          </a:p>
          <a:p>
            <a:pPr marL="0" indent="0">
              <a:buNone/>
            </a:pPr>
            <a:endParaRPr lang="en-US" sz="3600" dirty="0"/>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63257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46</a:t>
            </a:fld>
            <a:endParaRPr lang="en-US"/>
          </a:p>
        </p:txBody>
      </p:sp>
      <p:pic>
        <p:nvPicPr>
          <p:cNvPr id="5" name="Picture 4" descr="A close-up of a document&#10;&#10;Description automatically generated">
            <a:extLst>
              <a:ext uri="{FF2B5EF4-FFF2-40B4-BE49-F238E27FC236}">
                <a16:creationId xmlns:a16="http://schemas.microsoft.com/office/drawing/2014/main" id="{C78DA88B-C4E2-3819-D7F4-B83C50ABF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459734"/>
            <a:ext cx="9144019" cy="1938532"/>
          </a:xfrm>
          <a:prstGeom prst="rect">
            <a:avLst/>
          </a:prstGeom>
        </p:spPr>
      </p:pic>
    </p:spTree>
    <p:custDataLst>
      <p:tags r:id="rId1"/>
    </p:custDataLst>
    <p:extLst>
      <p:ext uri="{BB962C8B-B14F-4D97-AF65-F5344CB8AC3E}">
        <p14:creationId xmlns:p14="http://schemas.microsoft.com/office/powerpoint/2010/main" val="1101126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WHEN AND WHY TO UPDATE THE PDD!</a:t>
            </a:r>
            <a:endParaRPr lang="en-US" sz="3600" dirty="0"/>
          </a:p>
          <a:p>
            <a:pPr marL="0" indent="0">
              <a:buNone/>
            </a:pPr>
            <a:endParaRPr lang="en-US" sz="3600" dirty="0"/>
          </a:p>
          <a:p>
            <a:pPr>
              <a:buFont typeface="Wingdings" panose="05000000000000000000" pitchFamily="2" charset="2"/>
              <a:buChar char="Ø"/>
            </a:pPr>
            <a:endParaRPr lang="en-US" sz="3600" dirty="0"/>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510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6BFC-B5AA-06D1-D6C4-8BA266175E97}"/>
              </a:ext>
            </a:extLst>
          </p:cNvPr>
          <p:cNvSpPr>
            <a:spLocks noGrp="1"/>
          </p:cNvSpPr>
          <p:nvPr>
            <p:ph type="ctrTitle"/>
          </p:nvPr>
        </p:nvSpPr>
        <p:spPr/>
        <p:txBody>
          <a:bodyPr/>
          <a:lstStyle/>
          <a:p>
            <a:r>
              <a:rPr lang="en-US" dirty="0"/>
              <a:t>Module 2</a:t>
            </a:r>
          </a:p>
        </p:txBody>
      </p:sp>
      <p:sp>
        <p:nvSpPr>
          <p:cNvPr id="3" name="Subtitle 2">
            <a:extLst>
              <a:ext uri="{FF2B5EF4-FFF2-40B4-BE49-F238E27FC236}">
                <a16:creationId xmlns:a16="http://schemas.microsoft.com/office/drawing/2014/main" id="{46D9B79C-D9AB-7627-2F6A-C12022CC4B89}"/>
              </a:ext>
            </a:extLst>
          </p:cNvPr>
          <p:cNvSpPr>
            <a:spLocks noGrp="1"/>
          </p:cNvSpPr>
          <p:nvPr>
            <p:ph type="subTitle" idx="1"/>
          </p:nvPr>
        </p:nvSpPr>
        <p:spPr/>
        <p:txBody>
          <a:bodyPr>
            <a:normAutofit/>
          </a:bodyPr>
          <a:lstStyle/>
          <a:p>
            <a:r>
              <a:rPr lang="en-US" dirty="0"/>
              <a:t>UPDATES TO THE RESIDENTIAL AGREEMENT TO BUY OR SELL</a:t>
            </a:r>
          </a:p>
        </p:txBody>
      </p:sp>
      <p:sp>
        <p:nvSpPr>
          <p:cNvPr id="4" name="Footer Placeholder 3">
            <a:extLst>
              <a:ext uri="{FF2B5EF4-FFF2-40B4-BE49-F238E27FC236}">
                <a16:creationId xmlns:a16="http://schemas.microsoft.com/office/drawing/2014/main" id="{824B82DD-DA2F-DB88-2EC9-A0AC9BF0BD1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BB817BD4-4868-68D1-95F8-FADD18A229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72088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900F-B527-40B1-4181-59FF0113DCD4}"/>
              </a:ext>
            </a:extLst>
          </p:cNvPr>
          <p:cNvSpPr>
            <a:spLocks noGrp="1"/>
          </p:cNvSpPr>
          <p:nvPr>
            <p:ph type="title"/>
          </p:nvPr>
        </p:nvSpPr>
        <p:spPr/>
        <p:txBody>
          <a:bodyPr/>
          <a:lstStyle/>
          <a:p>
            <a:r>
              <a:rPr lang="en-US" dirty="0"/>
              <a:t>GENERAL NOTES AND CHANGES</a:t>
            </a:r>
          </a:p>
        </p:txBody>
      </p:sp>
      <p:sp>
        <p:nvSpPr>
          <p:cNvPr id="3" name="Content Placeholder 2">
            <a:extLst>
              <a:ext uri="{FF2B5EF4-FFF2-40B4-BE49-F238E27FC236}">
                <a16:creationId xmlns:a16="http://schemas.microsoft.com/office/drawing/2014/main" id="{08D91E67-3890-394D-FEDC-6B080112B328}"/>
              </a:ext>
            </a:extLst>
          </p:cNvPr>
          <p:cNvSpPr>
            <a:spLocks noGrp="1"/>
          </p:cNvSpPr>
          <p:nvPr>
            <p:ph idx="1"/>
          </p:nvPr>
        </p:nvSpPr>
        <p:spPr/>
        <p:txBody>
          <a:bodyPr>
            <a:normAutofit/>
          </a:bodyPr>
          <a:lstStyle/>
          <a:p>
            <a:pPr>
              <a:buFont typeface="Wingdings" panose="05000000000000000000" pitchFamily="2" charset="2"/>
              <a:buChar char="Ø"/>
            </a:pPr>
            <a:r>
              <a:rPr lang="en-US" sz="4000" dirty="0"/>
              <a:t> MANDATED 1/1/2024</a:t>
            </a:r>
          </a:p>
          <a:p>
            <a:pPr>
              <a:buFont typeface="Wingdings" panose="05000000000000000000" pitchFamily="2" charset="2"/>
              <a:buChar char="Ø"/>
            </a:pPr>
            <a:r>
              <a:rPr lang="en-US" sz="4000" dirty="0"/>
              <a:t> MINOR REVISIONS</a:t>
            </a:r>
          </a:p>
          <a:p>
            <a:pPr>
              <a:buFont typeface="Wingdings" panose="05000000000000000000" pitchFamily="2" charset="2"/>
              <a:buChar char="Ø"/>
            </a:pPr>
            <a:r>
              <a:rPr lang="en-US" sz="4000" dirty="0"/>
              <a:t> WATCH FOR CHANGE IN LINE NUMBERS!</a:t>
            </a:r>
          </a:p>
        </p:txBody>
      </p:sp>
      <p:sp>
        <p:nvSpPr>
          <p:cNvPr id="4" name="Footer Placeholder 3">
            <a:extLst>
              <a:ext uri="{FF2B5EF4-FFF2-40B4-BE49-F238E27FC236}">
                <a16:creationId xmlns:a16="http://schemas.microsoft.com/office/drawing/2014/main" id="{AB222F2A-2E71-4570-0E0A-912C2B0FDC1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04664AE1-207C-19E9-5388-BC71BE2AB1CA}"/>
              </a:ext>
            </a:extLst>
          </p:cNvPr>
          <p:cNvSpPr>
            <a:spLocks noGrp="1"/>
          </p:cNvSpPr>
          <p:nvPr>
            <p:ph type="sldNum" sz="quarter" idx="12"/>
          </p:nvPr>
        </p:nvSpPr>
        <p:spPr/>
        <p:txBody>
          <a:bodyPr/>
          <a:lstStyle/>
          <a:p>
            <a:fld id="{40C523FF-1006-47F1-8A59-D702938BFDD6}" type="slidenum">
              <a:rPr lang="en-US" smtClean="0"/>
              <a:t>49</a:t>
            </a:fld>
            <a:endParaRPr lang="en-US"/>
          </a:p>
        </p:txBody>
      </p:sp>
    </p:spTree>
    <p:custDataLst>
      <p:tags r:id="rId1"/>
    </p:custDataLst>
    <p:extLst>
      <p:ext uri="{BB962C8B-B14F-4D97-AF65-F5344CB8AC3E}">
        <p14:creationId xmlns:p14="http://schemas.microsoft.com/office/powerpoint/2010/main" val="220838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017971"/>
            <a:ext cx="10134600" cy="2761677"/>
          </a:xfrm>
          <a:prstGeom prst="rect">
            <a:avLst/>
          </a:prstGeom>
          <a:effectLst>
            <a:outerShdw blurRad="63500" sx="102000" sy="102000" algn="ctr" rotWithShape="0">
              <a:prstClr val="black">
                <a:alpha val="40000"/>
              </a:prstClr>
            </a:outerShdw>
          </a:effectLst>
        </p:spPr>
      </p:pic>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a:t>
            </a:fld>
            <a:endParaRPr lang="en-US"/>
          </a:p>
        </p:txBody>
      </p:sp>
    </p:spTree>
    <p:custDataLst>
      <p:tags r:id="rId1"/>
    </p:custDataLst>
    <p:extLst>
      <p:ext uri="{BB962C8B-B14F-4D97-AF65-F5344CB8AC3E}">
        <p14:creationId xmlns:p14="http://schemas.microsoft.com/office/powerpoint/2010/main" val="324002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50</a:t>
            </a:fld>
            <a:endParaRPr lang="en-US"/>
          </a:p>
        </p:txBody>
      </p:sp>
      <p:pic>
        <p:nvPicPr>
          <p:cNvPr id="7" name="Picture 6" descr="A close-up of a form&#10;&#10;Description automatically generated">
            <a:extLst>
              <a:ext uri="{FF2B5EF4-FFF2-40B4-BE49-F238E27FC236}">
                <a16:creationId xmlns:a16="http://schemas.microsoft.com/office/drawing/2014/main" id="{E3DAD55A-A265-BF3B-DDC9-E7EBCAEEB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221" y="950009"/>
            <a:ext cx="6458510" cy="4957982"/>
          </a:xfrm>
          <a:prstGeom prst="rect">
            <a:avLst/>
          </a:prstGeom>
        </p:spPr>
      </p:pic>
    </p:spTree>
    <p:custDataLst>
      <p:tags r:id="rId1"/>
    </p:custDataLst>
    <p:extLst>
      <p:ext uri="{BB962C8B-B14F-4D97-AF65-F5344CB8AC3E}">
        <p14:creationId xmlns:p14="http://schemas.microsoft.com/office/powerpoint/2010/main" val="4276448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51</a:t>
            </a:fld>
            <a:endParaRPr lang="en-US"/>
          </a:p>
        </p:txBody>
      </p:sp>
      <p:pic>
        <p:nvPicPr>
          <p:cNvPr id="5" name="Picture 4" descr="A close-up of a notice&#10;&#10;Description automatically generated">
            <a:extLst>
              <a:ext uri="{FF2B5EF4-FFF2-40B4-BE49-F238E27FC236}">
                <a16:creationId xmlns:a16="http://schemas.microsoft.com/office/drawing/2014/main" id="{E05C4ADE-24AE-1165-A11B-3B5604DD0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1557524"/>
            <a:ext cx="9144019" cy="3742952"/>
          </a:xfrm>
          <a:prstGeom prst="rect">
            <a:avLst/>
          </a:prstGeom>
        </p:spPr>
      </p:pic>
    </p:spTree>
    <p:custDataLst>
      <p:tags r:id="rId1"/>
    </p:custDataLst>
    <p:extLst>
      <p:ext uri="{BB962C8B-B14F-4D97-AF65-F5344CB8AC3E}">
        <p14:creationId xmlns:p14="http://schemas.microsoft.com/office/powerpoint/2010/main" val="202799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PROPER DISCLOSED DUAL AGENCY</a:t>
            </a:r>
            <a:endParaRPr lang="en-US" sz="3600" dirty="0"/>
          </a:p>
          <a:p>
            <a:pPr marL="0" indent="0">
              <a:buNone/>
            </a:pPr>
            <a:endParaRPr lang="en-US" sz="3600" dirty="0"/>
          </a:p>
          <a:p>
            <a:pPr>
              <a:buFont typeface="Wingdings" panose="05000000000000000000" pitchFamily="2" charset="2"/>
              <a:buChar char="Ø"/>
            </a:pPr>
            <a:r>
              <a:rPr lang="en-US" sz="3600" dirty="0"/>
              <a:t> </a:t>
            </a:r>
            <a:r>
              <a:rPr lang="en-US" sz="3600" i="1" dirty="0"/>
              <a:t>WHY</a:t>
            </a:r>
            <a:r>
              <a:rPr lang="en-US" sz="3600" dirty="0"/>
              <a:t> ELECTRONIC NOTIFICATION MUST BE AUTHORIZED</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1320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7983-3D1C-CC4D-25AE-881630FC2686}"/>
              </a:ext>
            </a:extLst>
          </p:cNvPr>
          <p:cNvSpPr>
            <a:spLocks noGrp="1"/>
          </p:cNvSpPr>
          <p:nvPr>
            <p:ph type="title"/>
          </p:nvPr>
        </p:nvSpPr>
        <p:spPr/>
        <p:txBody>
          <a:bodyPr/>
          <a:lstStyle/>
          <a:p>
            <a:r>
              <a:rPr lang="en-US" dirty="0"/>
              <a:t>PROPERTY DESCRIPTION</a:t>
            </a:r>
          </a:p>
        </p:txBody>
      </p:sp>
      <p:sp>
        <p:nvSpPr>
          <p:cNvPr id="3" name="Text Placeholder 2">
            <a:extLst>
              <a:ext uri="{FF2B5EF4-FFF2-40B4-BE49-F238E27FC236}">
                <a16:creationId xmlns:a16="http://schemas.microsoft.com/office/drawing/2014/main" id="{02BAD41F-BC5A-342C-3F4E-B2ED4433271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BD22136-8767-E7D3-CD5F-D6AD5F07585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04DB5E01-6966-53CE-8DCC-901CDB0117D6}"/>
              </a:ext>
            </a:extLst>
          </p:cNvPr>
          <p:cNvSpPr>
            <a:spLocks noGrp="1"/>
          </p:cNvSpPr>
          <p:nvPr>
            <p:ph type="sldNum" sz="quarter" idx="12"/>
          </p:nvPr>
        </p:nvSpPr>
        <p:spPr/>
        <p:txBody>
          <a:bodyPr/>
          <a:lstStyle/>
          <a:p>
            <a:fld id="{40C523FF-1006-47F1-8A59-D702938BFDD6}" type="slidenum">
              <a:rPr lang="en-US" smtClean="0"/>
              <a:t>53</a:t>
            </a:fld>
            <a:endParaRPr lang="en-US"/>
          </a:p>
        </p:txBody>
      </p:sp>
    </p:spTree>
    <p:custDataLst>
      <p:tags r:id="rId1"/>
    </p:custDataLst>
    <p:extLst>
      <p:ext uri="{BB962C8B-B14F-4D97-AF65-F5344CB8AC3E}">
        <p14:creationId xmlns:p14="http://schemas.microsoft.com/office/powerpoint/2010/main" val="1248516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54</a:t>
            </a:fld>
            <a:endParaRPr lang="en-US"/>
          </a:p>
        </p:txBody>
      </p:sp>
      <p:pic>
        <p:nvPicPr>
          <p:cNvPr id="5" name="Picture 4" descr="A document with text on it&#10;&#10;Description automatically generated">
            <a:extLst>
              <a:ext uri="{FF2B5EF4-FFF2-40B4-BE49-F238E27FC236}">
                <a16:creationId xmlns:a16="http://schemas.microsoft.com/office/drawing/2014/main" id="{ABE21632-7F43-4B91-AC58-9BEDDF5A2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690" y="904941"/>
            <a:ext cx="5813571" cy="5048118"/>
          </a:xfrm>
          <a:prstGeom prst="rect">
            <a:avLst/>
          </a:prstGeom>
        </p:spPr>
      </p:pic>
    </p:spTree>
    <p:custDataLst>
      <p:tags r:id="rId1"/>
    </p:custDataLst>
    <p:extLst>
      <p:ext uri="{BB962C8B-B14F-4D97-AF65-F5344CB8AC3E}">
        <p14:creationId xmlns:p14="http://schemas.microsoft.com/office/powerpoint/2010/main" val="4062616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“NO VALUE” YET VALUABLE IN WRITING</a:t>
            </a:r>
            <a:r>
              <a:rPr lang="en-US" sz="3600" dirty="0"/>
              <a:t> </a:t>
            </a:r>
          </a:p>
          <a:p>
            <a:pPr marL="0" indent="0">
              <a:buNone/>
            </a:pPr>
            <a:endParaRPr lang="en-US" sz="3600" dirty="0"/>
          </a:p>
          <a:p>
            <a:pPr>
              <a:buFont typeface="Wingdings" panose="05000000000000000000" pitchFamily="2" charset="2"/>
              <a:buChar char="Ø"/>
            </a:pPr>
            <a:r>
              <a:rPr lang="en-US" sz="3600" dirty="0"/>
              <a:t> </a:t>
            </a:r>
            <a:r>
              <a:rPr lang="en-US" sz="3600" i="1" dirty="0"/>
              <a:t>ENTIRE AGREEMENT </a:t>
            </a:r>
            <a:r>
              <a:rPr lang="en-US" sz="3600" dirty="0"/>
              <a:t>- IF INTENDED INCLUDE ON </a:t>
            </a:r>
            <a:r>
              <a:rPr lang="en-US" sz="3600" i="1" dirty="0"/>
              <a:t>THIS FORM</a:t>
            </a:r>
            <a:r>
              <a:rPr lang="en-US" sz="3600" dirty="0"/>
              <a:t>! </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9343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7983-3D1C-CC4D-25AE-881630FC2686}"/>
              </a:ext>
            </a:extLst>
          </p:cNvPr>
          <p:cNvSpPr>
            <a:spLocks noGrp="1"/>
          </p:cNvSpPr>
          <p:nvPr>
            <p:ph type="title"/>
          </p:nvPr>
        </p:nvSpPr>
        <p:spPr/>
        <p:txBody>
          <a:bodyPr/>
          <a:lstStyle/>
          <a:p>
            <a:r>
              <a:rPr lang="en-US" dirty="0"/>
              <a:t>MINERAL RIGHTS</a:t>
            </a:r>
          </a:p>
        </p:txBody>
      </p:sp>
      <p:sp>
        <p:nvSpPr>
          <p:cNvPr id="3" name="Text Placeholder 2">
            <a:extLst>
              <a:ext uri="{FF2B5EF4-FFF2-40B4-BE49-F238E27FC236}">
                <a16:creationId xmlns:a16="http://schemas.microsoft.com/office/drawing/2014/main" id="{02BAD41F-BC5A-342C-3F4E-B2ED4433271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BD22136-8767-E7D3-CD5F-D6AD5F07585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04DB5E01-6966-53CE-8DCC-901CDB0117D6}"/>
              </a:ext>
            </a:extLst>
          </p:cNvPr>
          <p:cNvSpPr>
            <a:spLocks noGrp="1"/>
          </p:cNvSpPr>
          <p:nvPr>
            <p:ph type="sldNum" sz="quarter" idx="12"/>
          </p:nvPr>
        </p:nvSpPr>
        <p:spPr/>
        <p:txBody>
          <a:bodyPr/>
          <a:lstStyle/>
          <a:p>
            <a:fld id="{40C523FF-1006-47F1-8A59-D702938BFDD6}" type="slidenum">
              <a:rPr lang="en-US" smtClean="0"/>
              <a:t>56</a:t>
            </a:fld>
            <a:endParaRPr lang="en-US"/>
          </a:p>
        </p:txBody>
      </p:sp>
    </p:spTree>
    <p:custDataLst>
      <p:tags r:id="rId1"/>
    </p:custDataLst>
    <p:extLst>
      <p:ext uri="{BB962C8B-B14F-4D97-AF65-F5344CB8AC3E}">
        <p14:creationId xmlns:p14="http://schemas.microsoft.com/office/powerpoint/2010/main" val="3322768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57</a:t>
            </a:fld>
            <a:endParaRPr lang="en-US"/>
          </a:p>
        </p:txBody>
      </p:sp>
      <p:pic>
        <p:nvPicPr>
          <p:cNvPr id="5" name="Picture 4" descr="A close-up of a paper&#10;&#10;Description automatically generated">
            <a:extLst>
              <a:ext uri="{FF2B5EF4-FFF2-40B4-BE49-F238E27FC236}">
                <a16:creationId xmlns:a16="http://schemas.microsoft.com/office/drawing/2014/main" id="{1659CA26-9A63-9CEC-2C1A-794D9AC10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284473"/>
            <a:ext cx="9144019" cy="2289053"/>
          </a:xfrm>
          <a:prstGeom prst="rect">
            <a:avLst/>
          </a:prstGeom>
        </p:spPr>
      </p:pic>
    </p:spTree>
    <p:custDataLst>
      <p:tags r:id="rId1"/>
    </p:custDataLst>
    <p:extLst>
      <p:ext uri="{BB962C8B-B14F-4D97-AF65-F5344CB8AC3E}">
        <p14:creationId xmlns:p14="http://schemas.microsoft.com/office/powerpoint/2010/main" val="4085179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5757-D4AE-5491-CD66-259D79642EF8}"/>
              </a:ext>
            </a:extLst>
          </p:cNvPr>
          <p:cNvSpPr>
            <a:spLocks noGrp="1"/>
          </p:cNvSpPr>
          <p:nvPr>
            <p:ph type="title"/>
          </p:nvPr>
        </p:nvSpPr>
        <p:spPr/>
        <p:txBody>
          <a:bodyPr/>
          <a:lstStyle/>
          <a:p>
            <a:r>
              <a:rPr lang="en-US" dirty="0"/>
              <a:t>PRORATIONS, SPECIAL ASSESSMENTS, &amp; OTHER COSTS</a:t>
            </a:r>
          </a:p>
        </p:txBody>
      </p:sp>
      <p:sp>
        <p:nvSpPr>
          <p:cNvPr id="3" name="Text Placeholder 2">
            <a:extLst>
              <a:ext uri="{FF2B5EF4-FFF2-40B4-BE49-F238E27FC236}">
                <a16:creationId xmlns:a16="http://schemas.microsoft.com/office/drawing/2014/main" id="{D206A729-0277-B274-3B45-FD014DCAF96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C851DB2-23E1-13D6-02A1-8032D4AAF3B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3618FEB-F8B8-2F2F-7240-234351CB5447}"/>
              </a:ext>
            </a:extLst>
          </p:cNvPr>
          <p:cNvSpPr>
            <a:spLocks noGrp="1"/>
          </p:cNvSpPr>
          <p:nvPr>
            <p:ph type="sldNum" sz="quarter" idx="12"/>
          </p:nvPr>
        </p:nvSpPr>
        <p:spPr/>
        <p:txBody>
          <a:bodyPr/>
          <a:lstStyle/>
          <a:p>
            <a:fld id="{40C523FF-1006-47F1-8A59-D702938BFDD6}" type="slidenum">
              <a:rPr lang="en-US" smtClean="0"/>
              <a:t>58</a:t>
            </a:fld>
            <a:endParaRPr lang="en-US"/>
          </a:p>
        </p:txBody>
      </p:sp>
    </p:spTree>
    <p:custDataLst>
      <p:tags r:id="rId1"/>
    </p:custDataLst>
    <p:extLst>
      <p:ext uri="{BB962C8B-B14F-4D97-AF65-F5344CB8AC3E}">
        <p14:creationId xmlns:p14="http://schemas.microsoft.com/office/powerpoint/2010/main" val="1071183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59</a:t>
            </a:fld>
            <a:endParaRPr lang="en-US"/>
          </a:p>
        </p:txBody>
      </p:sp>
      <p:pic>
        <p:nvPicPr>
          <p:cNvPr id="5" name="Picture 4" descr="A close-up of a document&#10;&#10;Description automatically generated">
            <a:extLst>
              <a:ext uri="{FF2B5EF4-FFF2-40B4-BE49-F238E27FC236}">
                <a16:creationId xmlns:a16="http://schemas.microsoft.com/office/drawing/2014/main" id="{08A84383-1540-1360-545F-C8D40BC5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1703828"/>
            <a:ext cx="9144019" cy="3450343"/>
          </a:xfrm>
          <a:prstGeom prst="rect">
            <a:avLst/>
          </a:prstGeom>
        </p:spPr>
      </p:pic>
    </p:spTree>
    <p:custDataLst>
      <p:tags r:id="rId1"/>
    </p:custDataLst>
    <p:extLst>
      <p:ext uri="{BB962C8B-B14F-4D97-AF65-F5344CB8AC3E}">
        <p14:creationId xmlns:p14="http://schemas.microsoft.com/office/powerpoint/2010/main" val="401766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 y="2723170"/>
            <a:ext cx="10134600" cy="1351279"/>
          </a:xfrm>
          <a:prstGeom prst="rect">
            <a:avLst/>
          </a:prstGeom>
          <a:effectLst>
            <a:outerShdw blurRad="63500" sx="102000" sy="102000" algn="ctr" rotWithShape="0">
              <a:prstClr val="black">
                <a:alpha val="40000"/>
              </a:prstClr>
            </a:outerShdw>
          </a:effectLst>
        </p:spPr>
      </p:pic>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6</a:t>
            </a:fld>
            <a:endParaRPr lang="en-US"/>
          </a:p>
        </p:txBody>
      </p:sp>
    </p:spTree>
    <p:custDataLst>
      <p:tags r:id="rId1"/>
    </p:custDataLst>
    <p:extLst>
      <p:ext uri="{BB962C8B-B14F-4D97-AF65-F5344CB8AC3E}">
        <p14:creationId xmlns:p14="http://schemas.microsoft.com/office/powerpoint/2010/main" val="1054878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LICENSEES SHOULD KNOW WHICH PARTY IS RESPONSIBLE BY DEFAULT</a:t>
            </a:r>
            <a:r>
              <a:rPr lang="en-US" sz="3600" dirty="0"/>
              <a:t> </a:t>
            </a:r>
          </a:p>
          <a:p>
            <a:pPr marL="0" indent="0">
              <a:buNone/>
            </a:pPr>
            <a:endParaRPr lang="en-US" sz="3600" dirty="0"/>
          </a:p>
          <a:p>
            <a:pPr>
              <a:buFont typeface="Wingdings" panose="05000000000000000000" pitchFamily="2" charset="2"/>
              <a:buChar char="Ø"/>
            </a:pPr>
            <a:r>
              <a:rPr lang="en-US" sz="3600" dirty="0"/>
              <a:t> REVIEW DEFINITION OF SPECIAL ASSESSMENT</a:t>
            </a:r>
          </a:p>
          <a:p>
            <a:pPr>
              <a:buFont typeface="Wingdings" panose="05000000000000000000" pitchFamily="2" charset="2"/>
              <a:buChar char="Ø"/>
            </a:pPr>
            <a:endParaRPr lang="en-US" sz="3600" dirty="0"/>
          </a:p>
          <a:p>
            <a:pPr>
              <a:buFont typeface="Wingdings" panose="05000000000000000000" pitchFamily="2" charset="2"/>
              <a:buChar char="Ø"/>
            </a:pPr>
            <a:r>
              <a:rPr lang="en-US" sz="3600" dirty="0"/>
              <a:t> REFER TO PDD FOR SELLER’S DISCLOSURE</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0651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5757-D4AE-5491-CD66-259D79642EF8}"/>
              </a:ext>
            </a:extLst>
          </p:cNvPr>
          <p:cNvSpPr>
            <a:spLocks noGrp="1"/>
          </p:cNvSpPr>
          <p:nvPr>
            <p:ph type="title"/>
          </p:nvPr>
        </p:nvSpPr>
        <p:spPr/>
        <p:txBody>
          <a:bodyPr/>
          <a:lstStyle/>
          <a:p>
            <a:r>
              <a:rPr lang="en-US" dirty="0"/>
              <a:t>DEPOSIT HELD BY THIRD PARTY</a:t>
            </a:r>
          </a:p>
        </p:txBody>
      </p:sp>
      <p:sp>
        <p:nvSpPr>
          <p:cNvPr id="3" name="Text Placeholder 2">
            <a:extLst>
              <a:ext uri="{FF2B5EF4-FFF2-40B4-BE49-F238E27FC236}">
                <a16:creationId xmlns:a16="http://schemas.microsoft.com/office/drawing/2014/main" id="{D206A729-0277-B274-3B45-FD014DCAF96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C851DB2-23E1-13D6-02A1-8032D4AAF3B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3618FEB-F8B8-2F2F-7240-234351CB5447}"/>
              </a:ext>
            </a:extLst>
          </p:cNvPr>
          <p:cNvSpPr>
            <a:spLocks noGrp="1"/>
          </p:cNvSpPr>
          <p:nvPr>
            <p:ph type="sldNum" sz="quarter" idx="12"/>
          </p:nvPr>
        </p:nvSpPr>
        <p:spPr/>
        <p:txBody>
          <a:bodyPr/>
          <a:lstStyle/>
          <a:p>
            <a:fld id="{40C523FF-1006-47F1-8A59-D702938BFDD6}" type="slidenum">
              <a:rPr lang="en-US" smtClean="0"/>
              <a:t>61</a:t>
            </a:fld>
            <a:endParaRPr lang="en-US"/>
          </a:p>
        </p:txBody>
      </p:sp>
    </p:spTree>
    <p:custDataLst>
      <p:tags r:id="rId1"/>
    </p:custDataLst>
    <p:extLst>
      <p:ext uri="{BB962C8B-B14F-4D97-AF65-F5344CB8AC3E}">
        <p14:creationId xmlns:p14="http://schemas.microsoft.com/office/powerpoint/2010/main" val="3842586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62</a:t>
            </a:fld>
            <a:endParaRPr lang="en-US"/>
          </a:p>
        </p:txBody>
      </p:sp>
      <p:pic>
        <p:nvPicPr>
          <p:cNvPr id="5" name="Picture 4" descr="A close-up of a document&#10;&#10;Description automatically generated">
            <a:extLst>
              <a:ext uri="{FF2B5EF4-FFF2-40B4-BE49-F238E27FC236}">
                <a16:creationId xmlns:a16="http://schemas.microsoft.com/office/drawing/2014/main" id="{2B9A3C6A-D3BA-EB42-0DB2-29A35F6FD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1703828"/>
            <a:ext cx="9144019" cy="3450343"/>
          </a:xfrm>
          <a:prstGeom prst="rect">
            <a:avLst/>
          </a:prstGeom>
        </p:spPr>
      </p:pic>
    </p:spTree>
    <p:custDataLst>
      <p:tags r:id="rId1"/>
    </p:custDataLst>
    <p:extLst>
      <p:ext uri="{BB962C8B-B14F-4D97-AF65-F5344CB8AC3E}">
        <p14:creationId xmlns:p14="http://schemas.microsoft.com/office/powerpoint/2010/main" val="984220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5757-D4AE-5491-CD66-259D79642EF8}"/>
              </a:ext>
            </a:extLst>
          </p:cNvPr>
          <p:cNvSpPr>
            <a:spLocks noGrp="1"/>
          </p:cNvSpPr>
          <p:nvPr>
            <p:ph type="title"/>
          </p:nvPr>
        </p:nvSpPr>
        <p:spPr/>
        <p:txBody>
          <a:bodyPr/>
          <a:lstStyle/>
          <a:p>
            <a:r>
              <a:rPr lang="en-US" dirty="0"/>
              <a:t>LEASES &amp; NEW HOME CONSTRUCTION</a:t>
            </a:r>
          </a:p>
        </p:txBody>
      </p:sp>
      <p:sp>
        <p:nvSpPr>
          <p:cNvPr id="3" name="Text Placeholder 2">
            <a:extLst>
              <a:ext uri="{FF2B5EF4-FFF2-40B4-BE49-F238E27FC236}">
                <a16:creationId xmlns:a16="http://schemas.microsoft.com/office/drawing/2014/main" id="{D206A729-0277-B274-3B45-FD014DCAF96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C851DB2-23E1-13D6-02A1-8032D4AAF3B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3618FEB-F8B8-2F2F-7240-234351CB5447}"/>
              </a:ext>
            </a:extLst>
          </p:cNvPr>
          <p:cNvSpPr>
            <a:spLocks noGrp="1"/>
          </p:cNvSpPr>
          <p:nvPr>
            <p:ph type="sldNum" sz="quarter" idx="12"/>
          </p:nvPr>
        </p:nvSpPr>
        <p:spPr/>
        <p:txBody>
          <a:bodyPr/>
          <a:lstStyle/>
          <a:p>
            <a:fld id="{40C523FF-1006-47F1-8A59-D702938BFDD6}" type="slidenum">
              <a:rPr lang="en-US" smtClean="0"/>
              <a:t>63</a:t>
            </a:fld>
            <a:endParaRPr lang="en-US"/>
          </a:p>
        </p:txBody>
      </p:sp>
    </p:spTree>
    <p:custDataLst>
      <p:tags r:id="rId1"/>
    </p:custDataLst>
    <p:extLst>
      <p:ext uri="{BB962C8B-B14F-4D97-AF65-F5344CB8AC3E}">
        <p14:creationId xmlns:p14="http://schemas.microsoft.com/office/powerpoint/2010/main" val="2788921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64</a:t>
            </a:fld>
            <a:endParaRPr lang="en-US"/>
          </a:p>
        </p:txBody>
      </p:sp>
      <p:pic>
        <p:nvPicPr>
          <p:cNvPr id="5" name="Picture 4" descr="A close up of text&#10;&#10;Description automatically generated">
            <a:extLst>
              <a:ext uri="{FF2B5EF4-FFF2-40B4-BE49-F238E27FC236}">
                <a16:creationId xmlns:a16="http://schemas.microsoft.com/office/drawing/2014/main" id="{39C5D13C-B96B-A77C-2A7B-FFDB788AB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776726"/>
            <a:ext cx="9144019" cy="1304547"/>
          </a:xfrm>
          <a:prstGeom prst="rect">
            <a:avLst/>
          </a:prstGeom>
        </p:spPr>
      </p:pic>
    </p:spTree>
    <p:custDataLst>
      <p:tags r:id="rId1"/>
    </p:custDataLst>
    <p:extLst>
      <p:ext uri="{BB962C8B-B14F-4D97-AF65-F5344CB8AC3E}">
        <p14:creationId xmlns:p14="http://schemas.microsoft.com/office/powerpoint/2010/main" val="168782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NEW HOME CONSTRUCTION</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67965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CBF7-65B0-4C5B-CF5A-06DB06140A8B}"/>
              </a:ext>
            </a:extLst>
          </p:cNvPr>
          <p:cNvSpPr>
            <a:spLocks noGrp="1"/>
          </p:cNvSpPr>
          <p:nvPr>
            <p:ph type="title"/>
          </p:nvPr>
        </p:nvSpPr>
        <p:spPr/>
        <p:txBody>
          <a:bodyPr/>
          <a:lstStyle/>
          <a:p>
            <a:r>
              <a:rPr lang="en-US" dirty="0"/>
              <a:t>DUE DELIGENCE AND INSPECTION (DDI)</a:t>
            </a:r>
          </a:p>
        </p:txBody>
      </p:sp>
      <p:sp>
        <p:nvSpPr>
          <p:cNvPr id="3" name="Text Placeholder 2">
            <a:extLst>
              <a:ext uri="{FF2B5EF4-FFF2-40B4-BE49-F238E27FC236}">
                <a16:creationId xmlns:a16="http://schemas.microsoft.com/office/drawing/2014/main" id="{92F1A793-3367-D68A-027B-22EF9ADDD05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8F34C0C-84AE-4607-9E57-EA4FC572835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1BCCBF1C-897B-590B-608F-DA7EBEAF4FD0}"/>
              </a:ext>
            </a:extLst>
          </p:cNvPr>
          <p:cNvSpPr>
            <a:spLocks noGrp="1"/>
          </p:cNvSpPr>
          <p:nvPr>
            <p:ph type="sldNum" sz="quarter" idx="12"/>
          </p:nvPr>
        </p:nvSpPr>
        <p:spPr/>
        <p:txBody>
          <a:bodyPr/>
          <a:lstStyle/>
          <a:p>
            <a:fld id="{40C523FF-1006-47F1-8A59-D702938BFDD6}" type="slidenum">
              <a:rPr lang="en-US" smtClean="0"/>
              <a:t>66</a:t>
            </a:fld>
            <a:endParaRPr lang="en-US"/>
          </a:p>
        </p:txBody>
      </p:sp>
    </p:spTree>
    <p:custDataLst>
      <p:tags r:id="rId1"/>
    </p:custDataLst>
    <p:extLst>
      <p:ext uri="{BB962C8B-B14F-4D97-AF65-F5344CB8AC3E}">
        <p14:creationId xmlns:p14="http://schemas.microsoft.com/office/powerpoint/2010/main" val="2095167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67</a:t>
            </a:fld>
            <a:endParaRPr lang="en-US"/>
          </a:p>
        </p:txBody>
      </p:sp>
      <p:pic>
        <p:nvPicPr>
          <p:cNvPr id="5" name="Picture 4" descr="A document with text on it&#10;&#10;Description automatically generated">
            <a:extLst>
              <a:ext uri="{FF2B5EF4-FFF2-40B4-BE49-F238E27FC236}">
                <a16:creationId xmlns:a16="http://schemas.microsoft.com/office/drawing/2014/main" id="{CB7CD992-D36D-472E-77D4-E7EAE98DFC54}"/>
              </a:ext>
            </a:extLst>
          </p:cNvPr>
          <p:cNvPicPr>
            <a:picLocks noChangeAspect="1"/>
          </p:cNvPicPr>
          <p:nvPr/>
        </p:nvPicPr>
        <p:blipFill rotWithShape="1">
          <a:blip r:embed="rId4">
            <a:extLst>
              <a:ext uri="{28A0092B-C50C-407E-A947-70E740481C1C}">
                <a14:useLocalDpi xmlns:a14="http://schemas.microsoft.com/office/drawing/2010/main" val="0"/>
              </a:ext>
            </a:extLst>
          </a:blip>
          <a:srcRect t="61222"/>
          <a:stretch/>
        </p:blipFill>
        <p:spPr>
          <a:xfrm>
            <a:off x="1522466" y="2410735"/>
            <a:ext cx="9144019" cy="2036530"/>
          </a:xfrm>
          <a:prstGeom prst="rect">
            <a:avLst/>
          </a:prstGeom>
        </p:spPr>
      </p:pic>
    </p:spTree>
    <p:custDataLst>
      <p:tags r:id="rId1"/>
    </p:custDataLst>
    <p:extLst>
      <p:ext uri="{BB962C8B-B14F-4D97-AF65-F5344CB8AC3E}">
        <p14:creationId xmlns:p14="http://schemas.microsoft.com/office/powerpoint/2010/main" val="3722473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68</a:t>
            </a:fld>
            <a:endParaRPr lang="en-US"/>
          </a:p>
        </p:txBody>
      </p:sp>
      <p:pic>
        <p:nvPicPr>
          <p:cNvPr id="5" name="Picture 4" descr="A paper with text on it&#10;&#10;Description automatically generated">
            <a:extLst>
              <a:ext uri="{FF2B5EF4-FFF2-40B4-BE49-F238E27FC236}">
                <a16:creationId xmlns:a16="http://schemas.microsoft.com/office/drawing/2014/main" id="{6FD6BCA1-C460-AE0D-3C88-6469423CC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928" y="887053"/>
            <a:ext cx="5419096" cy="5083894"/>
          </a:xfrm>
          <a:prstGeom prst="rect">
            <a:avLst/>
          </a:prstGeom>
        </p:spPr>
      </p:pic>
    </p:spTree>
    <p:custDataLst>
      <p:tags r:id="rId1"/>
    </p:custDataLst>
    <p:extLst>
      <p:ext uri="{BB962C8B-B14F-4D97-AF65-F5344CB8AC3E}">
        <p14:creationId xmlns:p14="http://schemas.microsoft.com/office/powerpoint/2010/main" val="339514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i="1" dirty="0"/>
              <a:t>SMALL ADDITION</a:t>
            </a:r>
            <a:r>
              <a:rPr lang="en-US" sz="4000" dirty="0"/>
              <a:t> BUT </a:t>
            </a:r>
            <a:r>
              <a:rPr lang="en-US" sz="4000" i="1" dirty="0"/>
              <a:t>MIGHTY</a:t>
            </a:r>
            <a:r>
              <a:rPr lang="en-US" sz="4000" dirty="0"/>
              <a:t> CHANGE</a:t>
            </a:r>
            <a:endParaRPr lang="en-US" sz="3600" dirty="0"/>
          </a:p>
          <a:p>
            <a:pPr marL="0" indent="0">
              <a:buNone/>
            </a:pPr>
            <a:endParaRPr lang="en-US" sz="3600" dirty="0"/>
          </a:p>
          <a:p>
            <a:pPr>
              <a:buFont typeface="Wingdings" panose="05000000000000000000" pitchFamily="2" charset="2"/>
              <a:buChar char="Ø"/>
            </a:pPr>
            <a:r>
              <a:rPr lang="en-US" sz="3600" dirty="0"/>
              <a:t> IMPORTANCE OF “SIGNED”</a:t>
            </a:r>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169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276707-F49E-97F9-35AA-A4CCFCC24F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 y="2680942"/>
            <a:ext cx="10134600" cy="1435734"/>
          </a:xfrm>
          <a:prstGeom prst="rect">
            <a:avLst/>
          </a:prstGeom>
          <a:effectLst>
            <a:outerShdw blurRad="63500" sx="102000" sy="102000" algn="ctr" rotWithShape="0">
              <a:prstClr val="black">
                <a:alpha val="40000"/>
              </a:prstClr>
            </a:outerShdw>
          </a:effectLst>
        </p:spPr>
      </p:pic>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a:t>
            </a:fld>
            <a:endParaRPr lang="en-US"/>
          </a:p>
        </p:txBody>
      </p:sp>
    </p:spTree>
    <p:custDataLst>
      <p:tags r:id="rId1"/>
    </p:custDataLst>
    <p:extLst>
      <p:ext uri="{BB962C8B-B14F-4D97-AF65-F5344CB8AC3E}">
        <p14:creationId xmlns:p14="http://schemas.microsoft.com/office/powerpoint/2010/main" val="966657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948F-5302-4E18-6BC9-8444A8BAEE6F}"/>
              </a:ext>
            </a:extLst>
          </p:cNvPr>
          <p:cNvSpPr>
            <a:spLocks noGrp="1"/>
          </p:cNvSpPr>
          <p:nvPr>
            <p:ph type="title"/>
          </p:nvPr>
        </p:nvSpPr>
        <p:spPr/>
        <p:txBody>
          <a:bodyPr/>
          <a:lstStyle/>
          <a:p>
            <a:r>
              <a:rPr lang="en-US" dirty="0"/>
              <a:t>ADDENDA TO BE ATTACHED</a:t>
            </a:r>
          </a:p>
        </p:txBody>
      </p:sp>
      <p:sp>
        <p:nvSpPr>
          <p:cNvPr id="3" name="Text Placeholder 2">
            <a:extLst>
              <a:ext uri="{FF2B5EF4-FFF2-40B4-BE49-F238E27FC236}">
                <a16:creationId xmlns:a16="http://schemas.microsoft.com/office/drawing/2014/main" id="{0DB434D0-8B6A-829F-0BB2-71FD7B66B25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999FCD5-3D7B-4F64-0A14-5A586C9B9BBA}"/>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1A088795-AE87-9B12-ECE2-87A3B7884328}"/>
              </a:ext>
            </a:extLst>
          </p:cNvPr>
          <p:cNvSpPr>
            <a:spLocks noGrp="1"/>
          </p:cNvSpPr>
          <p:nvPr>
            <p:ph type="sldNum" sz="quarter" idx="12"/>
          </p:nvPr>
        </p:nvSpPr>
        <p:spPr/>
        <p:txBody>
          <a:bodyPr/>
          <a:lstStyle/>
          <a:p>
            <a:fld id="{40C523FF-1006-47F1-8A59-D702938BFDD6}" type="slidenum">
              <a:rPr lang="en-US" smtClean="0"/>
              <a:t>70</a:t>
            </a:fld>
            <a:endParaRPr lang="en-US"/>
          </a:p>
        </p:txBody>
      </p:sp>
    </p:spTree>
    <p:custDataLst>
      <p:tags r:id="rId1"/>
    </p:custDataLst>
    <p:extLst>
      <p:ext uri="{BB962C8B-B14F-4D97-AF65-F5344CB8AC3E}">
        <p14:creationId xmlns:p14="http://schemas.microsoft.com/office/powerpoint/2010/main" val="43192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71</a:t>
            </a:fld>
            <a:endParaRPr lang="en-US"/>
          </a:p>
        </p:txBody>
      </p:sp>
      <p:pic>
        <p:nvPicPr>
          <p:cNvPr id="5" name="Picture 4" descr="A close-up of a document&#10;&#10;Description automatically generated">
            <a:extLst>
              <a:ext uri="{FF2B5EF4-FFF2-40B4-BE49-F238E27FC236}">
                <a16:creationId xmlns:a16="http://schemas.microsoft.com/office/drawing/2014/main" id="{E98568E9-7017-C7B8-2A9C-5DB4AD01C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093973"/>
            <a:ext cx="9144019" cy="2670053"/>
          </a:xfrm>
          <a:prstGeom prst="rect">
            <a:avLst/>
          </a:prstGeom>
        </p:spPr>
      </p:pic>
    </p:spTree>
    <p:custDataLst>
      <p:tags r:id="rId1"/>
    </p:custDataLst>
    <p:extLst>
      <p:ext uri="{BB962C8B-B14F-4D97-AF65-F5344CB8AC3E}">
        <p14:creationId xmlns:p14="http://schemas.microsoft.com/office/powerpoint/2010/main" val="2933306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72</a:t>
            </a:fld>
            <a:endParaRPr lang="en-US"/>
          </a:p>
        </p:txBody>
      </p:sp>
      <p:pic>
        <p:nvPicPr>
          <p:cNvPr id="5" name="Picture 4" descr="A close up of a text&#10;&#10;Description automatically generated">
            <a:extLst>
              <a:ext uri="{FF2B5EF4-FFF2-40B4-BE49-F238E27FC236}">
                <a16:creationId xmlns:a16="http://schemas.microsoft.com/office/drawing/2014/main" id="{BF1A4B9B-3B77-7293-3522-E182DD1EB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0" y="2778250"/>
            <a:ext cx="9144019" cy="1301499"/>
          </a:xfrm>
          <a:prstGeom prst="rect">
            <a:avLst/>
          </a:prstGeom>
        </p:spPr>
      </p:pic>
    </p:spTree>
    <p:custDataLst>
      <p:tags r:id="rId1"/>
    </p:custDataLst>
    <p:extLst>
      <p:ext uri="{BB962C8B-B14F-4D97-AF65-F5344CB8AC3E}">
        <p14:creationId xmlns:p14="http://schemas.microsoft.com/office/powerpoint/2010/main" val="2800612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73</a:t>
            </a:fld>
            <a:endParaRPr lang="en-US"/>
          </a:p>
        </p:txBody>
      </p:sp>
      <p:pic>
        <p:nvPicPr>
          <p:cNvPr id="5" name="Picture 4" descr="A paper with text and numbers&#10;&#10;Description automatically generated">
            <a:extLst>
              <a:ext uri="{FF2B5EF4-FFF2-40B4-BE49-F238E27FC236}">
                <a16:creationId xmlns:a16="http://schemas.microsoft.com/office/drawing/2014/main" id="{58A0F0C3-AD38-D7D6-931A-60CB82089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579" y="858730"/>
            <a:ext cx="5150842" cy="5140540"/>
          </a:xfrm>
          <a:prstGeom prst="rect">
            <a:avLst/>
          </a:prstGeom>
        </p:spPr>
      </p:pic>
    </p:spTree>
    <p:custDataLst>
      <p:tags r:id="rId1"/>
    </p:custDataLst>
    <p:extLst>
      <p:ext uri="{BB962C8B-B14F-4D97-AF65-F5344CB8AC3E}">
        <p14:creationId xmlns:p14="http://schemas.microsoft.com/office/powerpoint/2010/main" val="3421132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6BFC-B5AA-06D1-D6C4-8BA266175E97}"/>
              </a:ext>
            </a:extLst>
          </p:cNvPr>
          <p:cNvSpPr>
            <a:spLocks noGrp="1"/>
          </p:cNvSpPr>
          <p:nvPr>
            <p:ph type="ctrTitle"/>
          </p:nvPr>
        </p:nvSpPr>
        <p:spPr/>
        <p:txBody>
          <a:bodyPr/>
          <a:lstStyle/>
          <a:p>
            <a:r>
              <a:rPr lang="en-US" dirty="0"/>
              <a:t>Module 3</a:t>
            </a:r>
          </a:p>
        </p:txBody>
      </p:sp>
      <p:sp>
        <p:nvSpPr>
          <p:cNvPr id="3" name="Subtitle 2">
            <a:extLst>
              <a:ext uri="{FF2B5EF4-FFF2-40B4-BE49-F238E27FC236}">
                <a16:creationId xmlns:a16="http://schemas.microsoft.com/office/drawing/2014/main" id="{46D9B79C-D9AB-7627-2F6A-C12022CC4B89}"/>
              </a:ext>
            </a:extLst>
          </p:cNvPr>
          <p:cNvSpPr>
            <a:spLocks noGrp="1"/>
          </p:cNvSpPr>
          <p:nvPr>
            <p:ph type="subTitle" idx="1"/>
          </p:nvPr>
        </p:nvSpPr>
        <p:spPr/>
        <p:txBody>
          <a:bodyPr>
            <a:normAutofit/>
          </a:bodyPr>
          <a:lstStyle/>
          <a:p>
            <a:r>
              <a:rPr lang="en-US" dirty="0"/>
              <a:t>CURRENT TRENDS</a:t>
            </a:r>
          </a:p>
        </p:txBody>
      </p:sp>
      <p:sp>
        <p:nvSpPr>
          <p:cNvPr id="4" name="Footer Placeholder 3">
            <a:extLst>
              <a:ext uri="{FF2B5EF4-FFF2-40B4-BE49-F238E27FC236}">
                <a16:creationId xmlns:a16="http://schemas.microsoft.com/office/drawing/2014/main" id="{824B82DD-DA2F-DB88-2EC9-A0AC9BF0BD1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BB817BD4-4868-68D1-95F8-FADD18A229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70650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EA74-C3B3-9926-DAF0-A32BCAE18FE5}"/>
              </a:ext>
            </a:extLst>
          </p:cNvPr>
          <p:cNvSpPr>
            <a:spLocks noGrp="1"/>
          </p:cNvSpPr>
          <p:nvPr>
            <p:ph type="title"/>
          </p:nvPr>
        </p:nvSpPr>
        <p:spPr/>
        <p:txBody>
          <a:bodyPr/>
          <a:lstStyle/>
          <a:p>
            <a:r>
              <a:rPr lang="en-US" dirty="0"/>
              <a:t>USING FINANCING CLAUSE AS OUR GUIDE</a:t>
            </a:r>
          </a:p>
        </p:txBody>
      </p:sp>
      <p:sp>
        <p:nvSpPr>
          <p:cNvPr id="3" name="Text Placeholder 2">
            <a:extLst>
              <a:ext uri="{FF2B5EF4-FFF2-40B4-BE49-F238E27FC236}">
                <a16:creationId xmlns:a16="http://schemas.microsoft.com/office/drawing/2014/main" id="{E0CD9F72-E34F-B527-7062-B93F0E01228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4FEFAF6-EA57-BBC6-BB27-1E5665B2A85B}"/>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87139260-F067-AF3E-3AD4-3213EA867FC1}"/>
              </a:ext>
            </a:extLst>
          </p:cNvPr>
          <p:cNvSpPr>
            <a:spLocks noGrp="1"/>
          </p:cNvSpPr>
          <p:nvPr>
            <p:ph type="sldNum" sz="quarter" idx="12"/>
          </p:nvPr>
        </p:nvSpPr>
        <p:spPr/>
        <p:txBody>
          <a:bodyPr/>
          <a:lstStyle/>
          <a:p>
            <a:fld id="{40C523FF-1006-47F1-8A59-D702938BFDD6}" type="slidenum">
              <a:rPr lang="en-US" smtClean="0"/>
              <a:t>75</a:t>
            </a:fld>
            <a:endParaRPr lang="en-US"/>
          </a:p>
        </p:txBody>
      </p:sp>
    </p:spTree>
    <p:custDataLst>
      <p:tags r:id="rId1"/>
    </p:custDataLst>
    <p:extLst>
      <p:ext uri="{BB962C8B-B14F-4D97-AF65-F5344CB8AC3E}">
        <p14:creationId xmlns:p14="http://schemas.microsoft.com/office/powerpoint/2010/main" val="3271741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76</a:t>
            </a:fld>
            <a:endParaRPr lang="en-US"/>
          </a:p>
        </p:txBody>
      </p:sp>
      <p:pic>
        <p:nvPicPr>
          <p:cNvPr id="5" name="Picture 4" descr="A close-up of a document&#10;&#10;Description automatically generated">
            <a:extLst>
              <a:ext uri="{FF2B5EF4-FFF2-40B4-BE49-F238E27FC236}">
                <a16:creationId xmlns:a16="http://schemas.microsoft.com/office/drawing/2014/main" id="{FBD8AC01-77DE-BB5B-4CFB-50B9380B1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878" y="1784600"/>
            <a:ext cx="9412243" cy="3288799"/>
          </a:xfrm>
          <a:prstGeom prst="rect">
            <a:avLst/>
          </a:prstGeom>
        </p:spPr>
      </p:pic>
      <p:sp>
        <p:nvSpPr>
          <p:cNvPr id="4" name="Arrow: Right 3">
            <a:extLst>
              <a:ext uri="{FF2B5EF4-FFF2-40B4-BE49-F238E27FC236}">
                <a16:creationId xmlns:a16="http://schemas.microsoft.com/office/drawing/2014/main" id="{795E8257-E706-1BEA-9D1B-894210878A39}"/>
              </a:ext>
            </a:extLst>
          </p:cNvPr>
          <p:cNvSpPr/>
          <p:nvPr/>
        </p:nvSpPr>
        <p:spPr>
          <a:xfrm rot="619147">
            <a:off x="1261830" y="4343203"/>
            <a:ext cx="1070426" cy="60581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highlight>
                <a:srgbClr val="FFFF00"/>
              </a:highlight>
            </a:endParaRPr>
          </a:p>
        </p:txBody>
      </p:sp>
    </p:spTree>
    <p:custDataLst>
      <p:tags r:id="rId1"/>
    </p:custDataLst>
    <p:extLst>
      <p:ext uri="{BB962C8B-B14F-4D97-AF65-F5344CB8AC3E}">
        <p14:creationId xmlns:p14="http://schemas.microsoft.com/office/powerpoint/2010/main" val="2827603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CFC2-4485-FD3D-2770-20B3BD6683CB}"/>
              </a:ext>
            </a:extLst>
          </p:cNvPr>
          <p:cNvSpPr>
            <a:spLocks noGrp="1"/>
          </p:cNvSpPr>
          <p:nvPr>
            <p:ph type="title"/>
          </p:nvPr>
        </p:nvSpPr>
        <p:spPr/>
        <p:txBody>
          <a:bodyPr/>
          <a:lstStyle/>
          <a:p>
            <a:r>
              <a:rPr lang="en-US" dirty="0"/>
              <a:t>CURRENT MARKET IMPLICATIONS</a:t>
            </a:r>
          </a:p>
        </p:txBody>
      </p:sp>
      <p:sp>
        <p:nvSpPr>
          <p:cNvPr id="3" name="Text Placeholder 2">
            <a:extLst>
              <a:ext uri="{FF2B5EF4-FFF2-40B4-BE49-F238E27FC236}">
                <a16:creationId xmlns:a16="http://schemas.microsoft.com/office/drawing/2014/main" id="{111559F8-489E-6240-FE81-AA63DCE1339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F0EE146-AE3C-973E-CFC2-8FB073437696}"/>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4775B3DD-DA30-1DDE-41B4-6E6365BE09C2}"/>
              </a:ext>
            </a:extLst>
          </p:cNvPr>
          <p:cNvSpPr>
            <a:spLocks noGrp="1"/>
          </p:cNvSpPr>
          <p:nvPr>
            <p:ph type="sldNum" sz="quarter" idx="12"/>
          </p:nvPr>
        </p:nvSpPr>
        <p:spPr/>
        <p:txBody>
          <a:bodyPr/>
          <a:lstStyle/>
          <a:p>
            <a:fld id="{40C523FF-1006-47F1-8A59-D702938BFDD6}" type="slidenum">
              <a:rPr lang="en-US" smtClean="0"/>
              <a:t>77</a:t>
            </a:fld>
            <a:endParaRPr lang="en-US"/>
          </a:p>
        </p:txBody>
      </p:sp>
    </p:spTree>
    <p:custDataLst>
      <p:tags r:id="rId1"/>
    </p:custDataLst>
    <p:extLst>
      <p:ext uri="{BB962C8B-B14F-4D97-AF65-F5344CB8AC3E}">
        <p14:creationId xmlns:p14="http://schemas.microsoft.com/office/powerpoint/2010/main" val="4077081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78</a:t>
            </a:fld>
            <a:endParaRPr lang="en-US"/>
          </a:p>
        </p:txBody>
      </p:sp>
      <p:sp>
        <p:nvSpPr>
          <p:cNvPr id="4" name="TextBox 3">
            <a:extLst>
              <a:ext uri="{FF2B5EF4-FFF2-40B4-BE49-F238E27FC236}">
                <a16:creationId xmlns:a16="http://schemas.microsoft.com/office/drawing/2014/main" id="{DB942EFC-96BA-D482-65AF-11D2C53988A9}"/>
              </a:ext>
            </a:extLst>
          </p:cNvPr>
          <p:cNvSpPr txBox="1"/>
          <p:nvPr/>
        </p:nvSpPr>
        <p:spPr>
          <a:xfrm>
            <a:off x="10379676" y="5840302"/>
            <a:ext cx="716072" cy="215444"/>
          </a:xfrm>
          <a:prstGeom prst="rect">
            <a:avLst/>
          </a:prstGeom>
          <a:noFill/>
        </p:spPr>
        <p:txBody>
          <a:bodyPr wrap="square" rtlCol="0">
            <a:spAutoFit/>
          </a:bodyPr>
          <a:lstStyle/>
          <a:p>
            <a:r>
              <a:rPr lang="en-US" sz="400" dirty="0"/>
              <a:t>SOURCE: St. Louis Federal Reserve</a:t>
            </a:r>
          </a:p>
        </p:txBody>
      </p:sp>
      <p:pic>
        <p:nvPicPr>
          <p:cNvPr id="7" name="Picture 6" descr="A graph on a white background&#10;&#10;Description automatically generated">
            <a:extLst>
              <a:ext uri="{FF2B5EF4-FFF2-40B4-BE49-F238E27FC236}">
                <a16:creationId xmlns:a16="http://schemas.microsoft.com/office/drawing/2014/main" id="{9BB875C5-25E4-2D8A-F7A5-BBED77B57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978" y="1427557"/>
            <a:ext cx="10234996" cy="3691792"/>
          </a:xfrm>
          <a:prstGeom prst="rect">
            <a:avLst/>
          </a:prstGeom>
        </p:spPr>
      </p:pic>
      <p:sp>
        <p:nvSpPr>
          <p:cNvPr id="8" name="Arrow: Right 7">
            <a:extLst>
              <a:ext uri="{FF2B5EF4-FFF2-40B4-BE49-F238E27FC236}">
                <a16:creationId xmlns:a16="http://schemas.microsoft.com/office/drawing/2014/main" id="{7A2ED245-14B4-426B-89AF-8A783DA58CC1}"/>
              </a:ext>
            </a:extLst>
          </p:cNvPr>
          <p:cNvSpPr/>
          <p:nvPr/>
        </p:nvSpPr>
        <p:spPr>
          <a:xfrm rot="20302130">
            <a:off x="4546293" y="2920381"/>
            <a:ext cx="2614027" cy="55084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857106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BB14-7CBA-4A4C-9D35-157BA359B7AF}"/>
              </a:ext>
            </a:extLst>
          </p:cNvPr>
          <p:cNvSpPr>
            <a:spLocks noGrp="1"/>
          </p:cNvSpPr>
          <p:nvPr>
            <p:ph type="title"/>
          </p:nvPr>
        </p:nvSpPr>
        <p:spPr/>
        <p:txBody>
          <a:bodyPr/>
          <a:lstStyle/>
          <a:p>
            <a:r>
              <a:rPr lang="en-US" dirty="0"/>
              <a:t>OWNER FINANCING</a:t>
            </a:r>
          </a:p>
        </p:txBody>
      </p:sp>
      <p:sp>
        <p:nvSpPr>
          <p:cNvPr id="3" name="Content Placeholder 2">
            <a:extLst>
              <a:ext uri="{FF2B5EF4-FFF2-40B4-BE49-F238E27FC236}">
                <a16:creationId xmlns:a16="http://schemas.microsoft.com/office/drawing/2014/main" id="{6139B82A-5A0E-3150-AF95-F220A2376DB3}"/>
              </a:ext>
            </a:extLst>
          </p:cNvPr>
          <p:cNvSpPr>
            <a:spLocks noGrp="1"/>
          </p:cNvSpPr>
          <p:nvPr>
            <p:ph idx="1"/>
          </p:nvPr>
        </p:nvSpPr>
        <p:spPr/>
        <p:txBody>
          <a:bodyPr>
            <a:normAutofit/>
          </a:bodyPr>
          <a:lstStyle/>
          <a:p>
            <a:pPr>
              <a:buFont typeface="Wingdings" panose="05000000000000000000" pitchFamily="2" charset="2"/>
              <a:buChar char="Ø"/>
            </a:pPr>
            <a:r>
              <a:rPr lang="en-US" sz="4000" dirty="0"/>
              <a:t> INTRODUCTION</a:t>
            </a:r>
          </a:p>
          <a:p>
            <a:pPr marL="0" indent="0">
              <a:buNone/>
            </a:pPr>
            <a:endParaRPr lang="en-US" sz="4000" dirty="0"/>
          </a:p>
          <a:p>
            <a:pPr>
              <a:buFont typeface="Wingdings" panose="05000000000000000000" pitchFamily="2" charset="2"/>
              <a:buChar char="Ø"/>
            </a:pPr>
            <a:r>
              <a:rPr lang="en-US" sz="4000" dirty="0"/>
              <a:t> HOW IT WORKS</a:t>
            </a:r>
          </a:p>
          <a:p>
            <a:pPr marL="0" indent="0">
              <a:buNone/>
            </a:pPr>
            <a:endParaRPr lang="en-US" sz="4000" dirty="0"/>
          </a:p>
          <a:p>
            <a:pPr>
              <a:buFont typeface="Wingdings" panose="05000000000000000000" pitchFamily="2" charset="2"/>
              <a:buChar char="Ø"/>
            </a:pPr>
            <a:r>
              <a:rPr lang="en-US" sz="4000" dirty="0"/>
              <a:t> RELATE TO FINANCING CLAUSE</a:t>
            </a:r>
          </a:p>
        </p:txBody>
      </p:sp>
      <p:sp>
        <p:nvSpPr>
          <p:cNvPr id="4" name="Footer Placeholder 3">
            <a:extLst>
              <a:ext uri="{FF2B5EF4-FFF2-40B4-BE49-F238E27FC236}">
                <a16:creationId xmlns:a16="http://schemas.microsoft.com/office/drawing/2014/main" id="{1236DA92-F758-81B2-6C0B-DF5F45DCE230}"/>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13268A1C-3766-78B1-3C7B-87207A2B0AC1}"/>
              </a:ext>
            </a:extLst>
          </p:cNvPr>
          <p:cNvSpPr>
            <a:spLocks noGrp="1"/>
          </p:cNvSpPr>
          <p:nvPr>
            <p:ph type="sldNum" sz="quarter" idx="12"/>
          </p:nvPr>
        </p:nvSpPr>
        <p:spPr/>
        <p:txBody>
          <a:bodyPr/>
          <a:lstStyle/>
          <a:p>
            <a:fld id="{40C523FF-1006-47F1-8A59-D702938BFDD6}" type="slidenum">
              <a:rPr lang="en-US" smtClean="0"/>
              <a:t>79</a:t>
            </a:fld>
            <a:endParaRPr lang="en-US"/>
          </a:p>
        </p:txBody>
      </p:sp>
    </p:spTree>
    <p:custDataLst>
      <p:tags r:id="rId1"/>
    </p:custDataLst>
    <p:extLst>
      <p:ext uri="{BB962C8B-B14F-4D97-AF65-F5344CB8AC3E}">
        <p14:creationId xmlns:p14="http://schemas.microsoft.com/office/powerpoint/2010/main" val="8142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B71-E20F-1F71-68DE-910E78195F1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A8D3E416-517F-5F22-7302-F02F78B6C47A}"/>
              </a:ext>
            </a:extLst>
          </p:cNvPr>
          <p:cNvSpPr>
            <a:spLocks noGrp="1"/>
          </p:cNvSpPr>
          <p:nvPr>
            <p:ph idx="1"/>
          </p:nvPr>
        </p:nvSpPr>
        <p:spPr/>
        <p:txBody>
          <a:bodyPr>
            <a:normAutofit/>
          </a:bodyPr>
          <a:lstStyle/>
          <a:p>
            <a:pPr>
              <a:buFont typeface="Wingdings" panose="05000000000000000000" pitchFamily="2" charset="2"/>
              <a:buChar char="Ø"/>
            </a:pPr>
            <a:r>
              <a:rPr lang="en-US" sz="3600" dirty="0"/>
              <a:t> </a:t>
            </a:r>
            <a:r>
              <a:rPr lang="en-US" sz="4000" dirty="0"/>
              <a:t>ACTUAL KNOWLEDGE </a:t>
            </a:r>
          </a:p>
          <a:p>
            <a:pPr marL="0" indent="0">
              <a:buNone/>
            </a:pPr>
            <a:endParaRPr lang="en-US" sz="4000" dirty="0"/>
          </a:p>
          <a:p>
            <a:pPr marL="0" indent="0">
              <a:buNone/>
            </a:pPr>
            <a:r>
              <a:rPr lang="en-US" sz="4000" i="1" dirty="0"/>
              <a:t>     OR</a:t>
            </a:r>
          </a:p>
          <a:p>
            <a:pPr marL="0" indent="0">
              <a:buNone/>
            </a:pPr>
            <a:r>
              <a:rPr lang="en-US" sz="4000" dirty="0"/>
              <a:t> </a:t>
            </a:r>
          </a:p>
          <a:p>
            <a:pPr>
              <a:buFont typeface="Wingdings" panose="05000000000000000000" pitchFamily="2" charset="2"/>
              <a:buChar char="Ø"/>
            </a:pPr>
            <a:r>
              <a:rPr lang="en-US" sz="4000" dirty="0"/>
              <a:t> CONSTRUCTIVE KNOWLEDGE</a:t>
            </a:r>
          </a:p>
          <a:p>
            <a:pPr>
              <a:buFont typeface="Wingdings" panose="05000000000000000000" pitchFamily="2" charset="2"/>
              <a:buChar char="Ø"/>
            </a:pPr>
            <a:endParaRPr lang="en-US" sz="3600" dirty="0"/>
          </a:p>
        </p:txBody>
      </p:sp>
      <p:sp>
        <p:nvSpPr>
          <p:cNvPr id="4" name="Footer Placeholder 3">
            <a:extLst>
              <a:ext uri="{FF2B5EF4-FFF2-40B4-BE49-F238E27FC236}">
                <a16:creationId xmlns:a16="http://schemas.microsoft.com/office/drawing/2014/main" id="{94B2A2D7-997B-A766-4E2C-C3DE8967B3B3}"/>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FE44682F-3021-3E98-4CA4-C8B2D435A44B}"/>
              </a:ext>
            </a:extLst>
          </p:cNvPr>
          <p:cNvSpPr>
            <a:spLocks noGrp="1"/>
          </p:cNvSpPr>
          <p:nvPr>
            <p:ph type="sldNum" sz="quarter" idx="12"/>
          </p:nvPr>
        </p:nvSpPr>
        <p:spPr/>
        <p:txBody>
          <a:bodyPr/>
          <a:lstStyle/>
          <a:p>
            <a:fld id="{40C523FF-1006-47F1-8A59-D702938BFDD6}" type="slidenum">
              <a:rPr lang="en-US" smtClean="0"/>
              <a:t>8</a:t>
            </a:fld>
            <a:endParaRPr lang="en-US"/>
          </a:p>
        </p:txBody>
      </p:sp>
    </p:spTree>
    <p:custDataLst>
      <p:tags r:id="rId1"/>
    </p:custDataLst>
    <p:extLst>
      <p:ext uri="{BB962C8B-B14F-4D97-AF65-F5344CB8AC3E}">
        <p14:creationId xmlns:p14="http://schemas.microsoft.com/office/powerpoint/2010/main" val="2303994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0CFB-652C-A060-A8A3-350076BC7194}"/>
              </a:ext>
            </a:extLst>
          </p:cNvPr>
          <p:cNvSpPr>
            <a:spLocks noGrp="1"/>
          </p:cNvSpPr>
          <p:nvPr>
            <p:ph type="title"/>
          </p:nvPr>
        </p:nvSpPr>
        <p:spPr/>
        <p:txBody>
          <a:bodyPr/>
          <a:lstStyle/>
          <a:p>
            <a:r>
              <a:rPr lang="en-US" dirty="0"/>
              <a:t>BOND FOR DEED</a:t>
            </a:r>
          </a:p>
        </p:txBody>
      </p:sp>
      <p:sp>
        <p:nvSpPr>
          <p:cNvPr id="3" name="Content Placeholder 2">
            <a:extLst>
              <a:ext uri="{FF2B5EF4-FFF2-40B4-BE49-F238E27FC236}">
                <a16:creationId xmlns:a16="http://schemas.microsoft.com/office/drawing/2014/main" id="{7767EEFD-4AEC-1D5C-C85C-91E688287959}"/>
              </a:ext>
            </a:extLst>
          </p:cNvPr>
          <p:cNvSpPr>
            <a:spLocks noGrp="1"/>
          </p:cNvSpPr>
          <p:nvPr>
            <p:ph idx="1"/>
          </p:nvPr>
        </p:nvSpPr>
        <p:spPr/>
        <p:txBody>
          <a:bodyPr/>
          <a:lstStyle/>
          <a:p>
            <a:pPr>
              <a:buFont typeface="Wingdings" panose="05000000000000000000" pitchFamily="2" charset="2"/>
              <a:buChar char="Ø"/>
            </a:pPr>
            <a:r>
              <a:rPr lang="en-US" dirty="0"/>
              <a:t> </a:t>
            </a:r>
            <a:r>
              <a:rPr lang="en-US" sz="4000" dirty="0"/>
              <a:t>INTRODUCTION</a:t>
            </a:r>
          </a:p>
          <a:p>
            <a:pPr>
              <a:buFont typeface="Wingdings" panose="05000000000000000000" pitchFamily="2" charset="2"/>
              <a:buChar char="Ø"/>
            </a:pPr>
            <a:endParaRPr lang="en-US" sz="4000" dirty="0"/>
          </a:p>
          <a:p>
            <a:pPr>
              <a:buFont typeface="Wingdings" panose="05000000000000000000" pitchFamily="2" charset="2"/>
              <a:buChar char="Ø"/>
            </a:pPr>
            <a:r>
              <a:rPr lang="en-US" sz="4000" dirty="0"/>
              <a:t> KEY CONCEPTS</a:t>
            </a:r>
          </a:p>
          <a:p>
            <a:pPr>
              <a:buFont typeface="Wingdings" panose="05000000000000000000" pitchFamily="2" charset="2"/>
              <a:buChar char="Ø"/>
            </a:pPr>
            <a:endParaRPr lang="en-US" sz="4000" dirty="0"/>
          </a:p>
          <a:p>
            <a:pPr>
              <a:buFont typeface="Wingdings" panose="05000000000000000000" pitchFamily="2" charset="2"/>
              <a:buChar char="Ø"/>
            </a:pPr>
            <a:r>
              <a:rPr lang="en-US" sz="4000" dirty="0"/>
              <a:t> DIFFERENCE FROM OWNER FINANCING</a:t>
            </a:r>
            <a:endParaRPr lang="en-US" dirty="0"/>
          </a:p>
        </p:txBody>
      </p:sp>
      <p:sp>
        <p:nvSpPr>
          <p:cNvPr id="4" name="Footer Placeholder 3">
            <a:extLst>
              <a:ext uri="{FF2B5EF4-FFF2-40B4-BE49-F238E27FC236}">
                <a16:creationId xmlns:a16="http://schemas.microsoft.com/office/drawing/2014/main" id="{E439870F-24AB-78AF-C7E6-9E6E594190B0}"/>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45A6517E-28C8-86DF-8027-1660E1F6B915}"/>
              </a:ext>
            </a:extLst>
          </p:cNvPr>
          <p:cNvSpPr>
            <a:spLocks noGrp="1"/>
          </p:cNvSpPr>
          <p:nvPr>
            <p:ph type="sldNum" sz="quarter" idx="12"/>
          </p:nvPr>
        </p:nvSpPr>
        <p:spPr/>
        <p:txBody>
          <a:bodyPr/>
          <a:lstStyle/>
          <a:p>
            <a:fld id="{40C523FF-1006-47F1-8A59-D702938BFDD6}" type="slidenum">
              <a:rPr lang="en-US" smtClean="0"/>
              <a:t>80</a:t>
            </a:fld>
            <a:endParaRPr lang="en-US"/>
          </a:p>
        </p:txBody>
      </p:sp>
    </p:spTree>
    <p:custDataLst>
      <p:tags r:id="rId1"/>
    </p:custDataLst>
    <p:extLst>
      <p:ext uri="{BB962C8B-B14F-4D97-AF65-F5344CB8AC3E}">
        <p14:creationId xmlns:p14="http://schemas.microsoft.com/office/powerpoint/2010/main" val="3366585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6BFC-B5AA-06D1-D6C4-8BA266175E97}"/>
              </a:ext>
            </a:extLst>
          </p:cNvPr>
          <p:cNvSpPr>
            <a:spLocks noGrp="1"/>
          </p:cNvSpPr>
          <p:nvPr>
            <p:ph type="ctrTitle"/>
          </p:nvPr>
        </p:nvSpPr>
        <p:spPr/>
        <p:txBody>
          <a:bodyPr/>
          <a:lstStyle/>
          <a:p>
            <a:r>
              <a:rPr lang="en-US" dirty="0"/>
              <a:t>Module 4</a:t>
            </a:r>
          </a:p>
        </p:txBody>
      </p:sp>
      <p:sp>
        <p:nvSpPr>
          <p:cNvPr id="3" name="Subtitle 2">
            <a:extLst>
              <a:ext uri="{FF2B5EF4-FFF2-40B4-BE49-F238E27FC236}">
                <a16:creationId xmlns:a16="http://schemas.microsoft.com/office/drawing/2014/main" id="{46D9B79C-D9AB-7627-2F6A-C12022CC4B89}"/>
              </a:ext>
            </a:extLst>
          </p:cNvPr>
          <p:cNvSpPr>
            <a:spLocks noGrp="1"/>
          </p:cNvSpPr>
          <p:nvPr>
            <p:ph type="subTitle" idx="1"/>
          </p:nvPr>
        </p:nvSpPr>
        <p:spPr/>
        <p:txBody>
          <a:bodyPr>
            <a:normAutofit/>
          </a:bodyPr>
          <a:lstStyle/>
          <a:p>
            <a:r>
              <a:rPr lang="en-US" dirty="0"/>
              <a:t>HOT TOPICS &amp; CASE STUDIES</a:t>
            </a:r>
          </a:p>
        </p:txBody>
      </p:sp>
      <p:sp>
        <p:nvSpPr>
          <p:cNvPr id="4" name="Footer Placeholder 3">
            <a:extLst>
              <a:ext uri="{FF2B5EF4-FFF2-40B4-BE49-F238E27FC236}">
                <a16:creationId xmlns:a16="http://schemas.microsoft.com/office/drawing/2014/main" id="{824B82DD-DA2F-DB88-2EC9-A0AC9BF0BD1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2024 LREC Mandatory ©Louisiana Real Estate Commission</a:t>
            </a:r>
          </a:p>
        </p:txBody>
      </p:sp>
      <p:sp>
        <p:nvSpPr>
          <p:cNvPr id="5" name="Slide Number Placeholder 4">
            <a:extLst>
              <a:ext uri="{FF2B5EF4-FFF2-40B4-BE49-F238E27FC236}">
                <a16:creationId xmlns:a16="http://schemas.microsoft.com/office/drawing/2014/main" id="{BB817BD4-4868-68D1-95F8-FADD18A229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523FF-1006-47F1-8A59-D702938BFDD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85346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AB4-4149-32AA-A155-CE23D820F855}"/>
              </a:ext>
            </a:extLst>
          </p:cNvPr>
          <p:cNvSpPr>
            <a:spLocks noGrp="1"/>
          </p:cNvSpPr>
          <p:nvPr>
            <p:ph type="title"/>
          </p:nvPr>
        </p:nvSpPr>
        <p:spPr/>
        <p:txBody>
          <a:bodyPr/>
          <a:lstStyle/>
          <a:p>
            <a:r>
              <a:rPr lang="en-US" dirty="0"/>
              <a:t>THE CLASS ACTION DECISION FALLOUT</a:t>
            </a:r>
          </a:p>
        </p:txBody>
      </p:sp>
      <p:sp>
        <p:nvSpPr>
          <p:cNvPr id="3" name="Text Placeholder 2">
            <a:extLst>
              <a:ext uri="{FF2B5EF4-FFF2-40B4-BE49-F238E27FC236}">
                <a16:creationId xmlns:a16="http://schemas.microsoft.com/office/drawing/2014/main" id="{ABF3145C-D3A0-3934-1619-D8CCC541D02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F9FD75E-9805-D71F-A377-3E69FA8FC75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866D8DC-505F-DF55-5790-0AB11A621C50}"/>
              </a:ext>
            </a:extLst>
          </p:cNvPr>
          <p:cNvSpPr>
            <a:spLocks noGrp="1"/>
          </p:cNvSpPr>
          <p:nvPr>
            <p:ph type="sldNum" sz="quarter" idx="12"/>
          </p:nvPr>
        </p:nvSpPr>
        <p:spPr/>
        <p:txBody>
          <a:bodyPr/>
          <a:lstStyle/>
          <a:p>
            <a:fld id="{40C523FF-1006-47F1-8A59-D702938BFDD6}" type="slidenum">
              <a:rPr lang="en-US" smtClean="0"/>
              <a:t>82</a:t>
            </a:fld>
            <a:endParaRPr lang="en-US"/>
          </a:p>
        </p:txBody>
      </p:sp>
    </p:spTree>
    <p:custDataLst>
      <p:tags r:id="rId1"/>
    </p:custDataLst>
    <p:extLst>
      <p:ext uri="{BB962C8B-B14F-4D97-AF65-F5344CB8AC3E}">
        <p14:creationId xmlns:p14="http://schemas.microsoft.com/office/powerpoint/2010/main" val="24429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815D-E4D3-7023-519A-0F7035209965}"/>
              </a:ext>
            </a:extLst>
          </p:cNvPr>
          <p:cNvSpPr>
            <a:spLocks noGrp="1"/>
          </p:cNvSpPr>
          <p:nvPr>
            <p:ph type="title"/>
          </p:nvPr>
        </p:nvSpPr>
        <p:spPr/>
        <p:txBody>
          <a:bodyPr/>
          <a:lstStyle/>
          <a:p>
            <a:r>
              <a:rPr lang="en-US" dirty="0"/>
              <a:t>REALITY OF REAL ESTATE POST SITZER/BURNETT</a:t>
            </a:r>
          </a:p>
        </p:txBody>
      </p:sp>
      <p:sp>
        <p:nvSpPr>
          <p:cNvPr id="3" name="Content Placeholder 2">
            <a:extLst>
              <a:ext uri="{FF2B5EF4-FFF2-40B4-BE49-F238E27FC236}">
                <a16:creationId xmlns:a16="http://schemas.microsoft.com/office/drawing/2014/main" id="{0620B2FC-A0F5-D162-05DC-AFE79DA5053D}"/>
              </a:ext>
            </a:extLst>
          </p:cNvPr>
          <p:cNvSpPr>
            <a:spLocks noGrp="1"/>
          </p:cNvSpPr>
          <p:nvPr>
            <p:ph idx="1"/>
          </p:nvPr>
        </p:nvSpPr>
        <p:spPr/>
        <p:txBody>
          <a:bodyPr>
            <a:normAutofit/>
          </a:bodyPr>
          <a:lstStyle/>
          <a:p>
            <a:pPr>
              <a:spcBef>
                <a:spcPts val="0"/>
              </a:spcBef>
              <a:buSzPts val="1200"/>
              <a:buFont typeface="Wingdings" panose="05000000000000000000" pitchFamily="2" charset="2"/>
              <a:buChar char="Ø"/>
              <a:tabLst>
                <a:tab pos="1472565" algn="l"/>
              </a:tabLst>
            </a:pP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am</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not</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worried about</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 this…”</a:t>
            </a:r>
          </a:p>
          <a:p>
            <a:pPr>
              <a:spcBef>
                <a:spcPts val="0"/>
              </a:spcBef>
              <a:buSzPts val="1200"/>
              <a:buFont typeface="Wingdings" panose="05000000000000000000" pitchFamily="2" charset="2"/>
              <a:buChar char="Ø"/>
              <a:tabLst>
                <a:tab pos="1472565" algn="l"/>
              </a:tabLst>
            </a:pPr>
            <a:endParaRPr lang="en-US" sz="2600" spc="0" dirty="0">
              <a:effectLst/>
              <a:latin typeface="Calibri" panose="020F0502020204030204" pitchFamily="34" charset="0"/>
              <a:ea typeface="Wingdings 3" panose="05040102010807070707" pitchFamily="18" charset="2"/>
              <a:cs typeface="Wingdings 3" panose="05040102010807070707" pitchFamily="18" charset="2"/>
            </a:endParaRPr>
          </a:p>
          <a:p>
            <a:pPr marR="0">
              <a:spcBef>
                <a:spcPts val="0"/>
              </a:spcBef>
              <a:spcAft>
                <a:spcPts val="0"/>
              </a:spcAft>
              <a:buFont typeface="Wingdings" panose="05000000000000000000" pitchFamily="2" charset="2"/>
              <a:buChar char="Ø"/>
            </a:pP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will</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pay attention</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to</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it</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when</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the</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case</a:t>
            </a:r>
            <a:r>
              <a:rPr lang="en-US" sz="2600" i="1" spc="-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is</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finished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finished…”</a:t>
            </a:r>
          </a:p>
          <a:p>
            <a:pPr marR="0">
              <a:spcBef>
                <a:spcPts val="0"/>
              </a:spcBef>
              <a:spcAft>
                <a:spcPts val="0"/>
              </a:spcAft>
              <a:buFont typeface="Wingdings" panose="05000000000000000000" pitchFamily="2" charset="2"/>
              <a:buChar char="Ø"/>
            </a:pPr>
            <a:endParaRPr lang="en-US" sz="2600" spc="0" dirty="0">
              <a:effectLst/>
              <a:latin typeface="Calibri" panose="020F0502020204030204" pitchFamily="34" charset="0"/>
              <a:ea typeface="Wingdings 3" panose="05040102010807070707" pitchFamily="18" charset="2"/>
              <a:cs typeface="Wingdings 3" panose="05040102010807070707" pitchFamily="18" charset="2"/>
            </a:endParaRPr>
          </a:p>
          <a:p>
            <a:pPr marR="0">
              <a:spcBef>
                <a:spcPts val="0"/>
              </a:spcBef>
              <a:spcAft>
                <a:spcPts val="0"/>
              </a:spcAft>
              <a:buFont typeface="Wingdings" panose="05000000000000000000" pitchFamily="2" charset="2"/>
              <a:buChar char="Ø"/>
            </a:pP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“This</a:t>
            </a:r>
            <a:r>
              <a:rPr lang="en-US" sz="2600" i="1" spc="-3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doesn’t</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have</a:t>
            </a:r>
            <a:r>
              <a:rPr lang="en-US" sz="2600" i="1" spc="-2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anything</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to</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do</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with</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me,</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why</a:t>
            </a:r>
            <a:r>
              <a:rPr lang="en-US" sz="2600" i="1" spc="-2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should</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a:t>
            </a:r>
            <a:r>
              <a:rPr lang="en-US" sz="2600" i="1" spc="-1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care?”</a:t>
            </a:r>
          </a:p>
          <a:p>
            <a:pPr marR="0">
              <a:spcBef>
                <a:spcPts val="0"/>
              </a:spcBef>
              <a:spcAft>
                <a:spcPts val="0"/>
              </a:spcAft>
              <a:buFont typeface="Wingdings" panose="05000000000000000000" pitchFamily="2" charset="2"/>
              <a:buChar char="Ø"/>
            </a:pPr>
            <a:endParaRPr lang="en-US" sz="2600" dirty="0">
              <a:latin typeface="Calibri" panose="020F0502020204030204" pitchFamily="34" charset="0"/>
              <a:ea typeface="Wingdings 3" panose="05040102010807070707" pitchFamily="18" charset="2"/>
              <a:cs typeface="Calibri" panose="020F0502020204030204" pitchFamily="34" charset="0"/>
            </a:endParaRPr>
          </a:p>
          <a:p>
            <a:pPr marR="0">
              <a:spcBef>
                <a:spcPts val="0"/>
              </a:spcBef>
              <a:spcAft>
                <a:spcPts val="0"/>
              </a:spcAft>
              <a:buFont typeface="Wingdings" panose="05000000000000000000" pitchFamily="2" charset="2"/>
              <a:buChar char="Ø"/>
            </a:pP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“Real</a:t>
            </a:r>
            <a:r>
              <a:rPr lang="en-US" sz="2600" i="1" spc="-4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Estate</a:t>
            </a:r>
            <a:r>
              <a:rPr lang="en-US" sz="2600" i="1" spc="-7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Agents</a:t>
            </a:r>
            <a:r>
              <a:rPr lang="en-US" sz="2600" i="1" spc="-4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aren’t</a:t>
            </a:r>
            <a:r>
              <a:rPr lang="en-US" sz="2600" i="1" spc="-4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Big</a:t>
            </a:r>
            <a:r>
              <a:rPr lang="en-US" sz="2600" i="1" spc="-3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Tobacco;</a:t>
            </a:r>
            <a:r>
              <a:rPr lang="en-US" sz="2600" i="1" spc="-4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we</a:t>
            </a:r>
            <a:r>
              <a:rPr lang="en-US" sz="2600" i="1" spc="-5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didn’t</a:t>
            </a:r>
            <a:r>
              <a:rPr lang="en-US" sz="2600" i="1" spc="-3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intentionally</a:t>
            </a:r>
            <a:r>
              <a:rPr lang="en-US" sz="2600" i="1" spc="-50"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do</a:t>
            </a:r>
            <a:r>
              <a:rPr lang="en-US" sz="2600" i="1" spc="-4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anything</a:t>
            </a:r>
            <a:r>
              <a:rPr lang="en-US" sz="2600" i="1" spc="-45" dirty="0">
                <a:effectLst/>
                <a:latin typeface="Times New Roman" panose="02020603050405020304" pitchFamily="18" charset="0"/>
                <a:ea typeface="Wingdings 3" panose="05040102010807070707" pitchFamily="18" charset="2"/>
                <a:cs typeface="Calibri" panose="020F0502020204030204" pitchFamily="34" charset="0"/>
              </a:rPr>
              <a:t> </a:t>
            </a:r>
            <a:r>
              <a:rPr lang="en-US" sz="2600" i="1" spc="-10" dirty="0">
                <a:effectLst/>
                <a:latin typeface="Times New Roman" panose="02020603050405020304" pitchFamily="18" charset="0"/>
                <a:ea typeface="Wingdings 3" panose="05040102010807070707" pitchFamily="18" charset="2"/>
                <a:cs typeface="Calibri" panose="020F0502020204030204" pitchFamily="34" charset="0"/>
              </a:rPr>
              <a:t>wrong. </a:t>
            </a:r>
            <a:r>
              <a:rPr lang="en-US" sz="2600" i="1" spc="0" dirty="0">
                <a:effectLst/>
                <a:latin typeface="Times New Roman" panose="02020603050405020304" pitchFamily="18" charset="0"/>
                <a:ea typeface="Wingdings 3" panose="05040102010807070707" pitchFamily="18" charset="2"/>
                <a:cs typeface="Calibri" panose="020F0502020204030204" pitchFamily="34" charset="0"/>
              </a:rPr>
              <a:t>I don’t see how our industry would or should be punished “</a:t>
            </a:r>
            <a:endParaRPr lang="en-US" sz="2600" spc="0" dirty="0">
              <a:effectLst/>
              <a:latin typeface="Calibri" panose="020F0502020204030204" pitchFamily="34" charset="0"/>
              <a:ea typeface="Wingdings 3" panose="05040102010807070707" pitchFamily="18" charset="2"/>
              <a:cs typeface="Wingdings 3" panose="05040102010807070707" pitchFamily="18" charset="2"/>
            </a:endParaRP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CE2C833B-7B27-D7EC-4356-E22F36D6DB0F}"/>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8641B0C-D1F3-7507-F410-8FC068CA4E46}"/>
              </a:ext>
            </a:extLst>
          </p:cNvPr>
          <p:cNvSpPr>
            <a:spLocks noGrp="1"/>
          </p:cNvSpPr>
          <p:nvPr>
            <p:ph type="sldNum" sz="quarter" idx="12"/>
          </p:nvPr>
        </p:nvSpPr>
        <p:spPr/>
        <p:txBody>
          <a:bodyPr/>
          <a:lstStyle/>
          <a:p>
            <a:fld id="{40C523FF-1006-47F1-8A59-D702938BFDD6}" type="slidenum">
              <a:rPr lang="en-US" smtClean="0"/>
              <a:t>83</a:t>
            </a:fld>
            <a:endParaRPr lang="en-US"/>
          </a:p>
        </p:txBody>
      </p:sp>
    </p:spTree>
    <p:custDataLst>
      <p:tags r:id="rId1"/>
    </p:custDataLst>
    <p:extLst>
      <p:ext uri="{BB962C8B-B14F-4D97-AF65-F5344CB8AC3E}">
        <p14:creationId xmlns:p14="http://schemas.microsoft.com/office/powerpoint/2010/main" val="460633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4242FA-8D42-E3FF-7CFF-5C3DA35E252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LREC Mandatory ©Louisiana Real Estate Commission</a:t>
            </a:r>
          </a:p>
        </p:txBody>
      </p:sp>
      <p:sp>
        <p:nvSpPr>
          <p:cNvPr id="3" name="Slide Number Placeholder 2">
            <a:extLst>
              <a:ext uri="{FF2B5EF4-FFF2-40B4-BE49-F238E27FC236}">
                <a16:creationId xmlns:a16="http://schemas.microsoft.com/office/drawing/2014/main" id="{82FD16A9-00FF-369A-3C55-15BFD310A900}"/>
              </a:ext>
            </a:extLst>
          </p:cNvPr>
          <p:cNvSpPr>
            <a:spLocks noGrp="1"/>
          </p:cNvSpPr>
          <p:nvPr>
            <p:ph type="sldNum" sz="quarter" idx="12"/>
          </p:nvPr>
        </p:nvSpPr>
        <p:spPr>
          <a:xfrm>
            <a:off x="8610600" y="6356350"/>
            <a:ext cx="2743200" cy="365125"/>
          </a:xfrm>
        </p:spPr>
        <p:txBody>
          <a:bodyPr>
            <a:normAutofit/>
          </a:bodyPr>
          <a:lstStyle/>
          <a:p>
            <a:pPr>
              <a:spcAft>
                <a:spcPts val="600"/>
              </a:spcAft>
            </a:pPr>
            <a:fld id="{40C523FF-1006-47F1-8A59-D702938BFDD6}" type="slidenum">
              <a:rPr lang="en-US" smtClean="0"/>
              <a:pPr>
                <a:spcAft>
                  <a:spcPts val="600"/>
                </a:spcAft>
              </a:pPr>
              <a:t>84</a:t>
            </a:fld>
            <a:endParaRPr lang="en-US"/>
          </a:p>
        </p:txBody>
      </p:sp>
      <p:sp>
        <p:nvSpPr>
          <p:cNvPr id="5" name="TextBox 4">
            <a:extLst>
              <a:ext uri="{FF2B5EF4-FFF2-40B4-BE49-F238E27FC236}">
                <a16:creationId xmlns:a16="http://schemas.microsoft.com/office/drawing/2014/main" id="{6FDE5A78-91F9-99F0-F809-1E445CE54DD6}"/>
              </a:ext>
            </a:extLst>
          </p:cNvPr>
          <p:cNvSpPr txBox="1"/>
          <p:nvPr/>
        </p:nvSpPr>
        <p:spPr>
          <a:xfrm>
            <a:off x="3581400" y="2651760"/>
            <a:ext cx="5029200" cy="147732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tIns="91440" bIns="91440">
            <a:spAutoFit/>
          </a:bodyPr>
          <a:lstStyle/>
          <a:p>
            <a:pPr algn="ctr">
              <a:lnSpc>
                <a:spcPct val="150000"/>
              </a:lnSpc>
            </a:pPr>
            <a:r>
              <a:rPr lang="en-US" sz="2000" b="1" i="0" u="none" strike="noStrike" baseline="0" dirty="0">
                <a:solidFill>
                  <a:schemeClr val="bg1"/>
                </a:solidFill>
                <a:latin typeface="Calibri-Bold"/>
              </a:rPr>
              <a:t>$1,700,000,000</a:t>
            </a:r>
          </a:p>
          <a:p>
            <a:pPr algn="ctr"/>
            <a:r>
              <a:rPr lang="en-US" sz="1800" b="1" i="0" u="none" strike="noStrike" baseline="0" dirty="0">
                <a:solidFill>
                  <a:schemeClr val="bg1"/>
                </a:solidFill>
                <a:latin typeface="Calibri-Bold"/>
              </a:rPr>
              <a:t>To place the size of this verdict in context –</a:t>
            </a:r>
          </a:p>
          <a:p>
            <a:pPr algn="ctr"/>
            <a:r>
              <a:rPr lang="en-US" sz="1800" b="1" i="0" u="none" strike="noStrike" baseline="0" dirty="0">
                <a:solidFill>
                  <a:schemeClr val="bg1"/>
                </a:solidFill>
                <a:latin typeface="Calibri-Bold"/>
              </a:rPr>
              <a:t>this is the amount of a Powerball Lottery </a:t>
            </a:r>
          </a:p>
          <a:p>
            <a:pPr algn="ctr"/>
            <a:r>
              <a:rPr lang="en-US" sz="1800" b="1" i="0" u="none" strike="noStrike" baseline="0" dirty="0">
                <a:solidFill>
                  <a:schemeClr val="bg1"/>
                </a:solidFill>
                <a:latin typeface="Calibri-Bold"/>
              </a:rPr>
              <a:t>jackpot won in October 2023!</a:t>
            </a:r>
            <a:endParaRPr lang="en-US" dirty="0">
              <a:solidFill>
                <a:schemeClr val="bg1"/>
              </a:solidFill>
            </a:endParaRPr>
          </a:p>
        </p:txBody>
      </p:sp>
      <p:sp>
        <p:nvSpPr>
          <p:cNvPr id="4" name="TextBox 3">
            <a:extLst>
              <a:ext uri="{FF2B5EF4-FFF2-40B4-BE49-F238E27FC236}">
                <a16:creationId xmlns:a16="http://schemas.microsoft.com/office/drawing/2014/main" id="{5C8F4B16-4F9A-2193-F335-532BC0DE7449}"/>
              </a:ext>
            </a:extLst>
          </p:cNvPr>
          <p:cNvSpPr txBox="1"/>
          <p:nvPr/>
        </p:nvSpPr>
        <p:spPr>
          <a:xfrm>
            <a:off x="4469864" y="1145977"/>
            <a:ext cx="3249223" cy="784830"/>
          </a:xfrm>
          <a:prstGeom prst="rect">
            <a:avLst/>
          </a:prstGeom>
          <a:noFill/>
        </p:spPr>
        <p:txBody>
          <a:bodyPr wrap="none" rtlCol="0">
            <a:spAutoFit/>
          </a:bodyPr>
          <a:lstStyle/>
          <a:p>
            <a:pPr algn="ctr"/>
            <a:r>
              <a:rPr lang="en-US" sz="4500" dirty="0"/>
              <a:t>THE VERDICT</a:t>
            </a:r>
          </a:p>
        </p:txBody>
      </p:sp>
    </p:spTree>
    <p:custDataLst>
      <p:tags r:id="rId1"/>
    </p:custDataLst>
    <p:extLst>
      <p:ext uri="{BB962C8B-B14F-4D97-AF65-F5344CB8AC3E}">
        <p14:creationId xmlns:p14="http://schemas.microsoft.com/office/powerpoint/2010/main" val="12837841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E498-7212-D230-552D-3ED545879DE5}"/>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a16="http://schemas.microsoft.com/office/drawing/2014/main" id="{ACE409E1-D38F-C71A-447C-B9F56AA34241}"/>
              </a:ext>
            </a:extLst>
          </p:cNvPr>
          <p:cNvSpPr>
            <a:spLocks noGrp="1"/>
          </p:cNvSpPr>
          <p:nvPr>
            <p:ph idx="1"/>
          </p:nvPr>
        </p:nvSpPr>
        <p:spPr/>
        <p:txBody>
          <a:bodyPr>
            <a:normAutofit/>
          </a:bodyPr>
          <a:lstStyle/>
          <a:p>
            <a:pPr>
              <a:buFont typeface="Wingdings" panose="05000000000000000000" pitchFamily="2" charset="2"/>
              <a:buChar char="Ø"/>
            </a:pPr>
            <a:r>
              <a:rPr lang="en-US" sz="4000" dirty="0"/>
              <a:t> MAJOR IMPLICATIONS TO INDUSTRY STRUCTURE</a:t>
            </a:r>
          </a:p>
          <a:p>
            <a:pPr>
              <a:buFont typeface="Wingdings" panose="05000000000000000000" pitchFamily="2" charset="2"/>
              <a:buChar char="Ø"/>
            </a:pPr>
            <a:r>
              <a:rPr lang="en-US" sz="4000" dirty="0"/>
              <a:t> ANTI-TRUST </a:t>
            </a:r>
          </a:p>
          <a:p>
            <a:pPr>
              <a:buFont typeface="Wingdings" panose="05000000000000000000" pitchFamily="2" charset="2"/>
              <a:buChar char="Ø"/>
            </a:pPr>
            <a:r>
              <a:rPr lang="en-US" sz="4000" dirty="0"/>
              <a:t> LICENSEES SHOULD</a:t>
            </a:r>
          </a:p>
          <a:p>
            <a:pPr marL="1200150" lvl="1" indent="-742950">
              <a:buFont typeface="+mj-lt"/>
              <a:buAutoNum type="arabicPeriod"/>
            </a:pPr>
            <a:r>
              <a:rPr lang="en-US" sz="3600" dirty="0"/>
              <a:t>BE AWARE</a:t>
            </a:r>
          </a:p>
          <a:p>
            <a:pPr marL="1200150" lvl="1" indent="-742950">
              <a:buFont typeface="+mj-lt"/>
              <a:buAutoNum type="arabicPeriod"/>
            </a:pPr>
            <a:r>
              <a:rPr lang="en-US" sz="3600" dirty="0"/>
              <a:t>MONITOR DEVELOPMENTS</a:t>
            </a:r>
          </a:p>
          <a:p>
            <a:pPr marL="1200150" lvl="1" indent="-742950">
              <a:buFont typeface="+mj-lt"/>
              <a:buAutoNum type="arabicPeriod"/>
            </a:pPr>
            <a:r>
              <a:rPr lang="en-US" sz="3600" dirty="0"/>
              <a:t>PREPARE</a:t>
            </a:r>
          </a:p>
        </p:txBody>
      </p:sp>
      <p:sp>
        <p:nvSpPr>
          <p:cNvPr id="4" name="Footer Placeholder 3">
            <a:extLst>
              <a:ext uri="{FF2B5EF4-FFF2-40B4-BE49-F238E27FC236}">
                <a16:creationId xmlns:a16="http://schemas.microsoft.com/office/drawing/2014/main" id="{0BD01295-3869-77B8-6FDD-62CFECCB7D9D}"/>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ADC1C975-7F12-086B-1C2E-ECD3BA80DDD6}"/>
              </a:ext>
            </a:extLst>
          </p:cNvPr>
          <p:cNvSpPr>
            <a:spLocks noGrp="1"/>
          </p:cNvSpPr>
          <p:nvPr>
            <p:ph type="sldNum" sz="quarter" idx="12"/>
          </p:nvPr>
        </p:nvSpPr>
        <p:spPr/>
        <p:txBody>
          <a:bodyPr/>
          <a:lstStyle/>
          <a:p>
            <a:fld id="{40C523FF-1006-47F1-8A59-D702938BFDD6}" type="slidenum">
              <a:rPr lang="en-US" smtClean="0"/>
              <a:t>85</a:t>
            </a:fld>
            <a:endParaRPr lang="en-US"/>
          </a:p>
        </p:txBody>
      </p:sp>
    </p:spTree>
    <p:custDataLst>
      <p:tags r:id="rId1"/>
    </p:custDataLst>
    <p:extLst>
      <p:ext uri="{BB962C8B-B14F-4D97-AF65-F5344CB8AC3E}">
        <p14:creationId xmlns:p14="http://schemas.microsoft.com/office/powerpoint/2010/main" val="663533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E266-D802-CAE9-0CAD-4B66E67573CA}"/>
              </a:ext>
            </a:extLst>
          </p:cNvPr>
          <p:cNvSpPr>
            <a:spLocks noGrp="1"/>
          </p:cNvSpPr>
          <p:nvPr>
            <p:ph type="title"/>
          </p:nvPr>
        </p:nvSpPr>
        <p:spPr/>
        <p:txBody>
          <a:bodyPr/>
          <a:lstStyle/>
          <a:p>
            <a:r>
              <a:rPr lang="en-US" dirty="0"/>
              <a:t>BEST PRACTICE SUGGESTIONS</a:t>
            </a:r>
          </a:p>
        </p:txBody>
      </p:sp>
      <p:sp>
        <p:nvSpPr>
          <p:cNvPr id="3" name="Content Placeholder 2">
            <a:extLst>
              <a:ext uri="{FF2B5EF4-FFF2-40B4-BE49-F238E27FC236}">
                <a16:creationId xmlns:a16="http://schemas.microsoft.com/office/drawing/2014/main" id="{F5AEABA8-9F6A-82C2-260A-5A796247B9EE}"/>
              </a:ext>
            </a:extLst>
          </p:cNvPr>
          <p:cNvSpPr>
            <a:spLocks noGrp="1"/>
          </p:cNvSpPr>
          <p:nvPr>
            <p:ph idx="1"/>
          </p:nvPr>
        </p:nvSpPr>
        <p:spPr/>
        <p:txBody>
          <a:bodyPr>
            <a:normAutofit lnSpcReduction="10000"/>
          </a:bodyPr>
          <a:lstStyle/>
          <a:p>
            <a:pPr>
              <a:buFont typeface="Wingdings" panose="05000000000000000000" pitchFamily="2" charset="2"/>
              <a:buChar char="Ø"/>
            </a:pPr>
            <a:r>
              <a:rPr lang="en-US" sz="4000" dirty="0"/>
              <a:t> BUYER REPRSENTATION AGREEMENTS (“BUYER-BROKER AGREEMENTS) </a:t>
            </a:r>
          </a:p>
          <a:p>
            <a:pPr>
              <a:buFont typeface="Wingdings" panose="05000000000000000000" pitchFamily="2" charset="2"/>
              <a:buChar char="Ø"/>
            </a:pPr>
            <a:endParaRPr lang="en-US" sz="4000" dirty="0"/>
          </a:p>
          <a:p>
            <a:pPr>
              <a:buFont typeface="Wingdings" panose="05000000000000000000" pitchFamily="2" charset="2"/>
              <a:buChar char="Ø"/>
            </a:pPr>
            <a:r>
              <a:rPr lang="en-US" sz="4000" dirty="0"/>
              <a:t>USE IS CURRENTLY NOT MANDATORY BY LAW</a:t>
            </a:r>
          </a:p>
          <a:p>
            <a:pPr>
              <a:buFont typeface="Wingdings" panose="05000000000000000000" pitchFamily="2" charset="2"/>
              <a:buChar char="Ø"/>
            </a:pPr>
            <a:endParaRPr lang="en-US" sz="4000" dirty="0"/>
          </a:p>
          <a:p>
            <a:pPr>
              <a:buFont typeface="Wingdings" panose="05000000000000000000" pitchFamily="2" charset="2"/>
              <a:buChar char="Ø"/>
            </a:pPr>
            <a:r>
              <a:rPr lang="en-US" sz="4000" dirty="0"/>
              <a:t> TIPS ON BUYER REPRESENTATION AGREEMENTS</a:t>
            </a:r>
          </a:p>
        </p:txBody>
      </p:sp>
      <p:sp>
        <p:nvSpPr>
          <p:cNvPr id="4" name="Footer Placeholder 3">
            <a:extLst>
              <a:ext uri="{FF2B5EF4-FFF2-40B4-BE49-F238E27FC236}">
                <a16:creationId xmlns:a16="http://schemas.microsoft.com/office/drawing/2014/main" id="{DA5EB403-8CA3-156F-0FEA-D5593AACD48A}"/>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8568455A-173F-0410-48F8-26EDA2E0B57A}"/>
              </a:ext>
            </a:extLst>
          </p:cNvPr>
          <p:cNvSpPr>
            <a:spLocks noGrp="1"/>
          </p:cNvSpPr>
          <p:nvPr>
            <p:ph type="sldNum" sz="quarter" idx="12"/>
          </p:nvPr>
        </p:nvSpPr>
        <p:spPr/>
        <p:txBody>
          <a:bodyPr/>
          <a:lstStyle/>
          <a:p>
            <a:fld id="{40C523FF-1006-47F1-8A59-D702938BFDD6}" type="slidenum">
              <a:rPr lang="en-US" smtClean="0"/>
              <a:t>86</a:t>
            </a:fld>
            <a:endParaRPr lang="en-US"/>
          </a:p>
        </p:txBody>
      </p:sp>
    </p:spTree>
    <p:custDataLst>
      <p:tags r:id="rId1"/>
    </p:custDataLst>
    <p:extLst>
      <p:ext uri="{BB962C8B-B14F-4D97-AF65-F5344CB8AC3E}">
        <p14:creationId xmlns:p14="http://schemas.microsoft.com/office/powerpoint/2010/main" val="1105490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A957-05B4-85FB-3494-0B5354128CF4}"/>
              </a:ext>
            </a:extLst>
          </p:cNvPr>
          <p:cNvSpPr>
            <a:spLocks noGrp="1"/>
          </p:cNvSpPr>
          <p:nvPr>
            <p:ph type="title"/>
          </p:nvPr>
        </p:nvSpPr>
        <p:spPr/>
        <p:txBody>
          <a:bodyPr/>
          <a:lstStyle/>
          <a:p>
            <a:r>
              <a:rPr lang="en-US" dirty="0"/>
              <a:t>REDUCING RISK ON REOCURRING ISSUES</a:t>
            </a:r>
          </a:p>
        </p:txBody>
      </p:sp>
      <p:sp>
        <p:nvSpPr>
          <p:cNvPr id="3" name="Text Placeholder 2">
            <a:extLst>
              <a:ext uri="{FF2B5EF4-FFF2-40B4-BE49-F238E27FC236}">
                <a16:creationId xmlns:a16="http://schemas.microsoft.com/office/drawing/2014/main" id="{B07D2771-AECC-B38B-3C14-879EB5C2F12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6368A11-533F-858D-CAA3-BB33655689BC}"/>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3FACA75C-E009-66F2-4D3F-669A371D5E8D}"/>
              </a:ext>
            </a:extLst>
          </p:cNvPr>
          <p:cNvSpPr>
            <a:spLocks noGrp="1"/>
          </p:cNvSpPr>
          <p:nvPr>
            <p:ph type="sldNum" sz="quarter" idx="12"/>
          </p:nvPr>
        </p:nvSpPr>
        <p:spPr/>
        <p:txBody>
          <a:bodyPr/>
          <a:lstStyle/>
          <a:p>
            <a:fld id="{40C523FF-1006-47F1-8A59-D702938BFDD6}" type="slidenum">
              <a:rPr lang="en-US" smtClean="0"/>
              <a:t>87</a:t>
            </a:fld>
            <a:endParaRPr lang="en-US"/>
          </a:p>
        </p:txBody>
      </p:sp>
    </p:spTree>
    <p:custDataLst>
      <p:tags r:id="rId1"/>
    </p:custDataLst>
    <p:extLst>
      <p:ext uri="{BB962C8B-B14F-4D97-AF65-F5344CB8AC3E}">
        <p14:creationId xmlns:p14="http://schemas.microsoft.com/office/powerpoint/2010/main" val="2956457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2104-AA68-53B7-4383-0D445AE7C218}"/>
              </a:ext>
            </a:extLst>
          </p:cNvPr>
          <p:cNvSpPr>
            <a:spLocks noGrp="1"/>
          </p:cNvSpPr>
          <p:nvPr>
            <p:ph type="title"/>
          </p:nvPr>
        </p:nvSpPr>
        <p:spPr/>
        <p:txBody>
          <a:bodyPr/>
          <a:lstStyle/>
          <a:p>
            <a:r>
              <a:rPr lang="en-US" dirty="0"/>
              <a:t>LIABILITY REVIEW – IN THE LAW</a:t>
            </a:r>
          </a:p>
        </p:txBody>
      </p:sp>
      <p:sp>
        <p:nvSpPr>
          <p:cNvPr id="3" name="Content Placeholder 2">
            <a:extLst>
              <a:ext uri="{FF2B5EF4-FFF2-40B4-BE49-F238E27FC236}">
                <a16:creationId xmlns:a16="http://schemas.microsoft.com/office/drawing/2014/main" id="{2AAEDF93-ACCB-7B26-6D83-2CC4C6C930D9}"/>
              </a:ext>
            </a:extLst>
          </p:cNvPr>
          <p:cNvSpPr>
            <a:spLocks noGrp="1"/>
          </p:cNvSpPr>
          <p:nvPr>
            <p:ph idx="1"/>
          </p:nvPr>
        </p:nvSpPr>
        <p:spPr/>
        <p:txBody>
          <a:bodyPr/>
          <a:lstStyle/>
          <a:p>
            <a:pPr>
              <a:buFont typeface="Wingdings" panose="05000000000000000000" pitchFamily="2" charset="2"/>
              <a:buChar char="Ø"/>
            </a:pPr>
            <a:r>
              <a:rPr lang="en-US" dirty="0"/>
              <a:t> REDUCE RISK BY IDENTIFYING KEY ISSUES SUCH AS:</a:t>
            </a:r>
          </a:p>
          <a:p>
            <a:pPr marL="914400" lvl="1" indent="-457200">
              <a:buFont typeface="+mj-lt"/>
              <a:buAutoNum type="arabicPeriod"/>
            </a:pPr>
            <a:r>
              <a:rPr lang="en-US" dirty="0"/>
              <a:t>STAY WITHIN LEGAL AREA OF COMPETENCE</a:t>
            </a:r>
          </a:p>
          <a:p>
            <a:pPr marL="914400" lvl="1" indent="-457200">
              <a:buFont typeface="+mj-lt"/>
              <a:buAutoNum type="arabicPeriod"/>
            </a:pPr>
            <a:r>
              <a:rPr lang="en-US" dirty="0"/>
              <a:t>NEGLIGENT MISREPRESENTATION V. FRAUD </a:t>
            </a:r>
          </a:p>
          <a:p>
            <a:pPr marL="914400" lvl="1" indent="-457200">
              <a:buFont typeface="+mj-lt"/>
              <a:buAutoNum type="arabicPeriod"/>
            </a:pPr>
            <a:r>
              <a:rPr lang="en-US" dirty="0"/>
              <a:t>“AWARENESS” RULE </a:t>
            </a:r>
          </a:p>
          <a:p>
            <a:pPr marL="914400" lvl="1" indent="-457200">
              <a:buFont typeface="+mj-lt"/>
              <a:buAutoNum type="arabicPeriod"/>
            </a:pPr>
            <a:r>
              <a:rPr lang="en-US" dirty="0"/>
              <a:t>AGENT DUTIES CLIENT V. CUSTOMER</a:t>
            </a:r>
          </a:p>
          <a:p>
            <a:pPr marL="914400" lvl="1" indent="-457200">
              <a:buFont typeface="+mj-lt"/>
              <a:buAutoNum type="arabicPeriod"/>
            </a:pPr>
            <a:r>
              <a:rPr lang="en-US" dirty="0"/>
              <a:t>ACTUAL KNOWLEDGE </a:t>
            </a:r>
          </a:p>
        </p:txBody>
      </p:sp>
      <p:sp>
        <p:nvSpPr>
          <p:cNvPr id="4" name="Footer Placeholder 3">
            <a:extLst>
              <a:ext uri="{FF2B5EF4-FFF2-40B4-BE49-F238E27FC236}">
                <a16:creationId xmlns:a16="http://schemas.microsoft.com/office/drawing/2014/main" id="{44A14A79-E872-8599-9CA1-1D1D3D5C35AE}"/>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800E5A7-09A8-473E-FAE3-65912630155F}"/>
              </a:ext>
            </a:extLst>
          </p:cNvPr>
          <p:cNvSpPr>
            <a:spLocks noGrp="1"/>
          </p:cNvSpPr>
          <p:nvPr>
            <p:ph type="sldNum" sz="quarter" idx="12"/>
          </p:nvPr>
        </p:nvSpPr>
        <p:spPr/>
        <p:txBody>
          <a:bodyPr/>
          <a:lstStyle/>
          <a:p>
            <a:fld id="{40C523FF-1006-47F1-8A59-D702938BFDD6}" type="slidenum">
              <a:rPr lang="en-US" smtClean="0"/>
              <a:t>88</a:t>
            </a:fld>
            <a:endParaRPr lang="en-US"/>
          </a:p>
        </p:txBody>
      </p:sp>
    </p:spTree>
    <p:custDataLst>
      <p:tags r:id="rId1"/>
    </p:custDataLst>
    <p:extLst>
      <p:ext uri="{BB962C8B-B14F-4D97-AF65-F5344CB8AC3E}">
        <p14:creationId xmlns:p14="http://schemas.microsoft.com/office/powerpoint/2010/main" val="2905620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90F3-1984-3246-CD5C-1EC9451E8369}"/>
              </a:ext>
            </a:extLst>
          </p:cNvPr>
          <p:cNvSpPr>
            <a:spLocks noGrp="1"/>
          </p:cNvSpPr>
          <p:nvPr>
            <p:ph type="title"/>
          </p:nvPr>
        </p:nvSpPr>
        <p:spPr/>
        <p:txBody>
          <a:bodyPr/>
          <a:lstStyle/>
          <a:p>
            <a:r>
              <a:rPr lang="en-US" dirty="0"/>
              <a:t>CASE STUDIES</a:t>
            </a:r>
          </a:p>
        </p:txBody>
      </p:sp>
      <p:sp>
        <p:nvSpPr>
          <p:cNvPr id="3" name="Text Placeholder 2">
            <a:extLst>
              <a:ext uri="{FF2B5EF4-FFF2-40B4-BE49-F238E27FC236}">
                <a16:creationId xmlns:a16="http://schemas.microsoft.com/office/drawing/2014/main" id="{5DF9C409-1C54-4924-AC9B-A607E6CAE8B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8F5D383-A91A-E5AF-EE72-04B36878C16E}"/>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C0430026-FF17-108B-4D99-65B65EB501C4}"/>
              </a:ext>
            </a:extLst>
          </p:cNvPr>
          <p:cNvSpPr>
            <a:spLocks noGrp="1"/>
          </p:cNvSpPr>
          <p:nvPr>
            <p:ph type="sldNum" sz="quarter" idx="12"/>
          </p:nvPr>
        </p:nvSpPr>
        <p:spPr/>
        <p:txBody>
          <a:bodyPr/>
          <a:lstStyle/>
          <a:p>
            <a:fld id="{40C523FF-1006-47F1-8A59-D702938BFDD6}" type="slidenum">
              <a:rPr lang="en-US" smtClean="0"/>
              <a:t>89</a:t>
            </a:fld>
            <a:endParaRPr lang="en-US"/>
          </a:p>
        </p:txBody>
      </p:sp>
    </p:spTree>
    <p:custDataLst>
      <p:tags r:id="rId1"/>
    </p:custDataLst>
    <p:extLst>
      <p:ext uri="{BB962C8B-B14F-4D97-AF65-F5344CB8AC3E}">
        <p14:creationId xmlns:p14="http://schemas.microsoft.com/office/powerpoint/2010/main" val="354947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DCA-2531-F21C-8337-7BF6FB954F14}"/>
              </a:ext>
            </a:extLst>
          </p:cNvPr>
          <p:cNvSpPr>
            <a:spLocks noGrp="1"/>
          </p:cNvSpPr>
          <p:nvPr>
            <p:ph type="title"/>
          </p:nvPr>
        </p:nvSpPr>
        <p:spPr/>
        <p:txBody>
          <a:bodyPr/>
          <a:lstStyle/>
          <a:p>
            <a:r>
              <a:rPr lang="en-US" dirty="0"/>
              <a:t>KEY DEFINITIONS</a:t>
            </a:r>
          </a:p>
        </p:txBody>
      </p:sp>
      <p:sp>
        <p:nvSpPr>
          <p:cNvPr id="3" name="Text Placeholder 2">
            <a:extLst>
              <a:ext uri="{FF2B5EF4-FFF2-40B4-BE49-F238E27FC236}">
                <a16:creationId xmlns:a16="http://schemas.microsoft.com/office/drawing/2014/main" id="{40F593ED-69AE-9E72-6E9A-11A3882D85D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099F77D-6E24-EF42-40CF-B69FE68D3B1C}"/>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EA918F6E-0B88-2AA8-2967-92B3D035B0A9}"/>
              </a:ext>
            </a:extLst>
          </p:cNvPr>
          <p:cNvSpPr>
            <a:spLocks noGrp="1"/>
          </p:cNvSpPr>
          <p:nvPr>
            <p:ph type="sldNum" sz="quarter" idx="12"/>
          </p:nvPr>
        </p:nvSpPr>
        <p:spPr/>
        <p:txBody>
          <a:bodyPr/>
          <a:lstStyle/>
          <a:p>
            <a:fld id="{40C523FF-1006-47F1-8A59-D702938BFDD6}" type="slidenum">
              <a:rPr lang="en-US" smtClean="0"/>
              <a:t>9</a:t>
            </a:fld>
            <a:endParaRPr lang="en-US"/>
          </a:p>
        </p:txBody>
      </p:sp>
    </p:spTree>
    <p:custDataLst>
      <p:tags r:id="rId1"/>
    </p:custDataLst>
    <p:extLst>
      <p:ext uri="{BB962C8B-B14F-4D97-AF65-F5344CB8AC3E}">
        <p14:creationId xmlns:p14="http://schemas.microsoft.com/office/powerpoint/2010/main" val="3691145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170F-332F-3D1B-7C2A-7F5ACE3BCDFD}"/>
              </a:ext>
            </a:extLst>
          </p:cNvPr>
          <p:cNvSpPr>
            <a:spLocks noGrp="1"/>
          </p:cNvSpPr>
          <p:nvPr>
            <p:ph type="title"/>
          </p:nvPr>
        </p:nvSpPr>
        <p:spPr/>
        <p:txBody>
          <a:bodyPr/>
          <a:lstStyle/>
          <a:p>
            <a:r>
              <a:rPr lang="en-US" dirty="0"/>
              <a:t>CASE STUDY EXAMPLES</a:t>
            </a:r>
          </a:p>
        </p:txBody>
      </p:sp>
      <p:sp>
        <p:nvSpPr>
          <p:cNvPr id="3" name="Content Placeholder 2">
            <a:extLst>
              <a:ext uri="{FF2B5EF4-FFF2-40B4-BE49-F238E27FC236}">
                <a16:creationId xmlns:a16="http://schemas.microsoft.com/office/drawing/2014/main" id="{CA10E64D-62C5-0B81-C157-4B7349E96166}"/>
              </a:ext>
            </a:extLst>
          </p:cNvPr>
          <p:cNvSpPr>
            <a:spLocks noGrp="1"/>
          </p:cNvSpPr>
          <p:nvPr>
            <p:ph idx="1"/>
          </p:nvPr>
        </p:nvSpPr>
        <p:spPr/>
        <p:txBody>
          <a:bodyPr>
            <a:normAutofit/>
          </a:bodyPr>
          <a:lstStyle/>
          <a:p>
            <a:pPr>
              <a:buFont typeface="Wingdings" panose="05000000000000000000" pitchFamily="2" charset="2"/>
              <a:buChar char="Ø"/>
            </a:pPr>
            <a:r>
              <a:rPr lang="en-US" sz="4000" dirty="0"/>
              <a:t> REFER TO pp. 50 – 51 IN YOUR STUDENT MANUAL </a:t>
            </a:r>
          </a:p>
        </p:txBody>
      </p:sp>
      <p:sp>
        <p:nvSpPr>
          <p:cNvPr id="4" name="Footer Placeholder 3">
            <a:extLst>
              <a:ext uri="{FF2B5EF4-FFF2-40B4-BE49-F238E27FC236}">
                <a16:creationId xmlns:a16="http://schemas.microsoft.com/office/drawing/2014/main" id="{562FCD29-51D3-422E-4F93-7D70B97D8947}"/>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74D40976-DFD9-F2FD-1C82-A1A405758FEA}"/>
              </a:ext>
            </a:extLst>
          </p:cNvPr>
          <p:cNvSpPr>
            <a:spLocks noGrp="1"/>
          </p:cNvSpPr>
          <p:nvPr>
            <p:ph type="sldNum" sz="quarter" idx="12"/>
          </p:nvPr>
        </p:nvSpPr>
        <p:spPr/>
        <p:txBody>
          <a:bodyPr/>
          <a:lstStyle/>
          <a:p>
            <a:fld id="{40C523FF-1006-47F1-8A59-D702938BFDD6}" type="slidenum">
              <a:rPr lang="en-US" smtClean="0"/>
              <a:t>90</a:t>
            </a:fld>
            <a:endParaRPr lang="en-US"/>
          </a:p>
        </p:txBody>
      </p:sp>
    </p:spTree>
    <p:custDataLst>
      <p:tags r:id="rId1"/>
    </p:custDataLst>
    <p:extLst>
      <p:ext uri="{BB962C8B-B14F-4D97-AF65-F5344CB8AC3E}">
        <p14:creationId xmlns:p14="http://schemas.microsoft.com/office/powerpoint/2010/main" val="42037621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1E94-59E5-D215-FC5A-C13AE2568B3A}"/>
              </a:ext>
            </a:extLst>
          </p:cNvPr>
          <p:cNvSpPr>
            <a:spLocks noGrp="1"/>
          </p:cNvSpPr>
          <p:nvPr>
            <p:ph type="title"/>
          </p:nvPr>
        </p:nvSpPr>
        <p:spPr/>
        <p:txBody>
          <a:bodyPr/>
          <a:lstStyle/>
          <a:p>
            <a:r>
              <a:rPr lang="en-US" dirty="0"/>
              <a:t>BEST PRACTICE SUGGESTIONS</a:t>
            </a:r>
          </a:p>
        </p:txBody>
      </p:sp>
      <p:sp>
        <p:nvSpPr>
          <p:cNvPr id="3" name="Content Placeholder 2">
            <a:extLst>
              <a:ext uri="{FF2B5EF4-FFF2-40B4-BE49-F238E27FC236}">
                <a16:creationId xmlns:a16="http://schemas.microsoft.com/office/drawing/2014/main" id="{F65A76EA-D631-024E-FCA9-7ED8B11D181C}"/>
              </a:ext>
            </a:extLst>
          </p:cNvPr>
          <p:cNvSpPr>
            <a:spLocks noGrp="1"/>
          </p:cNvSpPr>
          <p:nvPr>
            <p:ph idx="1"/>
          </p:nvPr>
        </p:nvSpPr>
        <p:spPr/>
        <p:txBody>
          <a:bodyPr/>
          <a:lstStyle/>
          <a:p>
            <a:pPr>
              <a:buFont typeface="Wingdings" panose="05000000000000000000" pitchFamily="2" charset="2"/>
              <a:buChar char="Ø"/>
            </a:pPr>
            <a:r>
              <a:rPr lang="en-US" dirty="0"/>
              <a:t> </a:t>
            </a:r>
            <a:r>
              <a:rPr lang="en-US" sz="4000" dirty="0"/>
              <a:t>BE COGNIZANT OF DETAIL IN DESCRIPTION</a:t>
            </a:r>
          </a:p>
          <a:p>
            <a:pPr>
              <a:buFont typeface="Wingdings" panose="05000000000000000000" pitchFamily="2" charset="2"/>
              <a:buChar char="Ø"/>
            </a:pPr>
            <a:r>
              <a:rPr lang="en-US" sz="4000" dirty="0"/>
              <a:t>BE WARY OF SIZES AND MEASUREMENTS</a:t>
            </a:r>
          </a:p>
          <a:p>
            <a:pPr>
              <a:buFont typeface="Wingdings" panose="05000000000000000000" pitchFamily="2" charset="2"/>
              <a:buChar char="Ø"/>
            </a:pPr>
            <a:r>
              <a:rPr lang="en-US" sz="4000" dirty="0"/>
              <a:t>TRUST YOUR CLIENTS – TO A POINT!</a:t>
            </a:r>
          </a:p>
          <a:p>
            <a:pPr>
              <a:buFont typeface="Wingdings" panose="05000000000000000000" pitchFamily="2" charset="2"/>
              <a:buChar char="Ø"/>
            </a:pPr>
            <a:r>
              <a:rPr lang="en-US" sz="4000" dirty="0"/>
              <a:t>BEWARE OF THE EX-NEIGHBOR!</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F91972C8-451B-1404-7A95-0EC16DA5F869}"/>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2519E307-EB14-D624-17AC-FF2258192D99}"/>
              </a:ext>
            </a:extLst>
          </p:cNvPr>
          <p:cNvSpPr>
            <a:spLocks noGrp="1"/>
          </p:cNvSpPr>
          <p:nvPr>
            <p:ph type="sldNum" sz="quarter" idx="12"/>
          </p:nvPr>
        </p:nvSpPr>
        <p:spPr/>
        <p:txBody>
          <a:bodyPr/>
          <a:lstStyle/>
          <a:p>
            <a:fld id="{40C523FF-1006-47F1-8A59-D702938BFDD6}" type="slidenum">
              <a:rPr lang="en-US" smtClean="0"/>
              <a:t>91</a:t>
            </a:fld>
            <a:endParaRPr lang="en-US"/>
          </a:p>
        </p:txBody>
      </p:sp>
    </p:spTree>
    <p:custDataLst>
      <p:tags r:id="rId1"/>
    </p:custDataLst>
    <p:extLst>
      <p:ext uri="{BB962C8B-B14F-4D97-AF65-F5344CB8AC3E}">
        <p14:creationId xmlns:p14="http://schemas.microsoft.com/office/powerpoint/2010/main" val="24597466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1E94-59E5-D215-FC5A-C13AE2568B3A}"/>
              </a:ext>
            </a:extLst>
          </p:cNvPr>
          <p:cNvSpPr>
            <a:spLocks noGrp="1"/>
          </p:cNvSpPr>
          <p:nvPr>
            <p:ph type="title"/>
          </p:nvPr>
        </p:nvSpPr>
        <p:spPr/>
        <p:txBody>
          <a:bodyPr/>
          <a:lstStyle/>
          <a:p>
            <a:r>
              <a:rPr lang="en-US" dirty="0"/>
              <a:t>BEST PRACTICE AND AWARENESS – WHOLESALE PRACTICTIONERS</a:t>
            </a:r>
          </a:p>
        </p:txBody>
      </p:sp>
      <p:sp>
        <p:nvSpPr>
          <p:cNvPr id="3" name="Content Placeholder 2">
            <a:extLst>
              <a:ext uri="{FF2B5EF4-FFF2-40B4-BE49-F238E27FC236}">
                <a16:creationId xmlns:a16="http://schemas.microsoft.com/office/drawing/2014/main" id="{F65A76EA-D631-024E-FCA9-7ED8B11D181C}"/>
              </a:ext>
            </a:extLst>
          </p:cNvPr>
          <p:cNvSpPr>
            <a:spLocks noGrp="1"/>
          </p:cNvSpPr>
          <p:nvPr>
            <p:ph idx="1"/>
          </p:nvPr>
        </p:nvSpPr>
        <p:spPr/>
        <p:txBody>
          <a:bodyPr/>
          <a:lstStyle/>
          <a:p>
            <a:pPr>
              <a:buFont typeface="Wingdings" panose="05000000000000000000" pitchFamily="2" charset="2"/>
              <a:buChar char="Ø"/>
            </a:pPr>
            <a:r>
              <a:rPr lang="en-US" dirty="0"/>
              <a:t> </a:t>
            </a:r>
            <a:r>
              <a:rPr lang="en-US" sz="4000" dirty="0"/>
              <a:t>WHOLESALING DEFINED</a:t>
            </a:r>
          </a:p>
          <a:p>
            <a:pPr>
              <a:buFont typeface="Wingdings" panose="05000000000000000000" pitchFamily="2" charset="2"/>
              <a:buChar char="Ø"/>
            </a:pPr>
            <a:r>
              <a:rPr lang="en-US" sz="4000" dirty="0"/>
              <a:t>LICENSED V. UNLICENSED</a:t>
            </a:r>
          </a:p>
          <a:p>
            <a:pPr>
              <a:buFont typeface="Wingdings" panose="05000000000000000000" pitchFamily="2" charset="2"/>
              <a:buChar char="Ø"/>
            </a:pPr>
            <a:r>
              <a:rPr lang="en-US" sz="4000" dirty="0"/>
              <a:t>REAL ESTATE ACTIVITY</a:t>
            </a:r>
          </a:p>
          <a:p>
            <a:pPr>
              <a:buFont typeface="Wingdings" panose="05000000000000000000" pitchFamily="2" charset="2"/>
              <a:buChar char="Ø"/>
            </a:pPr>
            <a:r>
              <a:rPr lang="en-US" sz="4000" dirty="0"/>
              <a:t>LESION</a:t>
            </a:r>
          </a:p>
          <a:p>
            <a:pPr>
              <a:buFont typeface="Wingdings" panose="05000000000000000000" pitchFamily="2" charset="2"/>
              <a:buChar char="Ø"/>
            </a:pPr>
            <a:endParaRPr lang="en-US" sz="3600" dirty="0"/>
          </a:p>
          <a:p>
            <a:pPr>
              <a:buFont typeface="Wingdings" panose="05000000000000000000" pitchFamily="2" charset="2"/>
              <a:buChar char="Ø"/>
            </a:pPr>
            <a:endParaRPr lang="en-US" sz="4000" dirty="0"/>
          </a:p>
        </p:txBody>
      </p:sp>
      <p:sp>
        <p:nvSpPr>
          <p:cNvPr id="4" name="Footer Placeholder 3">
            <a:extLst>
              <a:ext uri="{FF2B5EF4-FFF2-40B4-BE49-F238E27FC236}">
                <a16:creationId xmlns:a16="http://schemas.microsoft.com/office/drawing/2014/main" id="{F91972C8-451B-1404-7A95-0EC16DA5F869}"/>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2519E307-EB14-D624-17AC-FF2258192D99}"/>
              </a:ext>
            </a:extLst>
          </p:cNvPr>
          <p:cNvSpPr>
            <a:spLocks noGrp="1"/>
          </p:cNvSpPr>
          <p:nvPr>
            <p:ph type="sldNum" sz="quarter" idx="12"/>
          </p:nvPr>
        </p:nvSpPr>
        <p:spPr/>
        <p:txBody>
          <a:bodyPr/>
          <a:lstStyle/>
          <a:p>
            <a:fld id="{40C523FF-1006-47F1-8A59-D702938BFDD6}" type="slidenum">
              <a:rPr lang="en-US" smtClean="0"/>
              <a:t>92</a:t>
            </a:fld>
            <a:endParaRPr lang="en-US"/>
          </a:p>
        </p:txBody>
      </p:sp>
    </p:spTree>
    <p:custDataLst>
      <p:tags r:id="rId1"/>
    </p:custDataLst>
    <p:extLst>
      <p:ext uri="{BB962C8B-B14F-4D97-AF65-F5344CB8AC3E}">
        <p14:creationId xmlns:p14="http://schemas.microsoft.com/office/powerpoint/2010/main" val="23759494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A6BA-04CE-3F57-4331-F149A82E6019}"/>
              </a:ext>
            </a:extLst>
          </p:cNvPr>
          <p:cNvSpPr>
            <a:spLocks noGrp="1"/>
          </p:cNvSpPr>
          <p:nvPr>
            <p:ph type="title"/>
          </p:nvPr>
        </p:nvSpPr>
        <p:spPr/>
        <p:txBody>
          <a:bodyPr/>
          <a:lstStyle/>
          <a:p>
            <a:r>
              <a:rPr lang="en-US" dirty="0"/>
              <a:t>THE END</a:t>
            </a:r>
          </a:p>
        </p:txBody>
      </p:sp>
      <p:sp>
        <p:nvSpPr>
          <p:cNvPr id="3" name="Text Placeholder 2">
            <a:extLst>
              <a:ext uri="{FF2B5EF4-FFF2-40B4-BE49-F238E27FC236}">
                <a16:creationId xmlns:a16="http://schemas.microsoft.com/office/drawing/2014/main" id="{FD9B3C89-7F96-CFDF-5651-89DDF4EB450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BF2FF65-2A9B-8062-A5F4-AFC0DC7F3102}"/>
              </a:ext>
            </a:extLst>
          </p:cNvPr>
          <p:cNvSpPr>
            <a:spLocks noGrp="1"/>
          </p:cNvSpPr>
          <p:nvPr>
            <p:ph type="ftr" sz="quarter" idx="11"/>
          </p:nvPr>
        </p:nvSpPr>
        <p:spPr/>
        <p:txBody>
          <a:bodyPr/>
          <a:lstStyle/>
          <a:p>
            <a:r>
              <a:rPr lang="en-US"/>
              <a:t>2024 LREC Mandatory ©Louisiana Real Estate Commission</a:t>
            </a:r>
          </a:p>
        </p:txBody>
      </p:sp>
      <p:sp>
        <p:nvSpPr>
          <p:cNvPr id="5" name="Slide Number Placeholder 4">
            <a:extLst>
              <a:ext uri="{FF2B5EF4-FFF2-40B4-BE49-F238E27FC236}">
                <a16:creationId xmlns:a16="http://schemas.microsoft.com/office/drawing/2014/main" id="{6E8459CF-5A60-FA16-F686-D3EE5AE2C5FA}"/>
              </a:ext>
            </a:extLst>
          </p:cNvPr>
          <p:cNvSpPr>
            <a:spLocks noGrp="1"/>
          </p:cNvSpPr>
          <p:nvPr>
            <p:ph type="sldNum" sz="quarter" idx="12"/>
          </p:nvPr>
        </p:nvSpPr>
        <p:spPr/>
        <p:txBody>
          <a:bodyPr/>
          <a:lstStyle/>
          <a:p>
            <a:fld id="{40C523FF-1006-47F1-8A59-D702938BFDD6}" type="slidenum">
              <a:rPr lang="en-US" smtClean="0"/>
              <a:t>93</a:t>
            </a:fld>
            <a:endParaRPr lang="en-US"/>
          </a:p>
        </p:txBody>
      </p:sp>
    </p:spTree>
    <p:custDataLst>
      <p:tags r:id="rId1"/>
    </p:custDataLst>
    <p:extLst>
      <p:ext uri="{BB962C8B-B14F-4D97-AF65-F5344CB8AC3E}">
        <p14:creationId xmlns:p14="http://schemas.microsoft.com/office/powerpoint/2010/main" val="2596493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1275</TotalTime>
  <Words>5750</Words>
  <Application>Microsoft Office PowerPoint</Application>
  <PresentationFormat>Widescreen</PresentationFormat>
  <Paragraphs>599</Paragraphs>
  <Slides>93</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Calibri</vt:lpstr>
      <vt:lpstr>Calibri Light</vt:lpstr>
      <vt:lpstr>Calibri-Bold</vt:lpstr>
      <vt:lpstr>Times New Roman</vt:lpstr>
      <vt:lpstr>Wingdings</vt:lpstr>
      <vt:lpstr>Office Theme</vt:lpstr>
      <vt:lpstr>2024 Mandatory – LREC Mandated Forms and Hot Topics</vt:lpstr>
      <vt:lpstr>Module 1</vt:lpstr>
      <vt:lpstr>BASIC REVIEW OF PROPERTY DISCLOSURE</vt:lpstr>
      <vt:lpstr>Part 1 –INTRODUCTION</vt:lpstr>
      <vt:lpstr>PowerPoint Presentation</vt:lpstr>
      <vt:lpstr>PowerPoint Presentation</vt:lpstr>
      <vt:lpstr>PowerPoint Presentation</vt:lpstr>
      <vt:lpstr>BEST PRACTICES</vt:lpstr>
      <vt:lpstr>KEY DEFINITIONS</vt:lpstr>
      <vt:lpstr>PowerPoint Presentation</vt:lpstr>
      <vt:lpstr>Key Definitions</vt:lpstr>
      <vt:lpstr>CASE STUDY REVIEW </vt:lpstr>
      <vt:lpstr>PowerPoint Presentation</vt:lpstr>
      <vt:lpstr>EXEMPTION FORM</vt:lpstr>
      <vt:lpstr>PowerPoint Presentation</vt:lpstr>
      <vt:lpstr>PowerPoint Presentation</vt:lpstr>
      <vt:lpstr>BEST PRACTICES</vt:lpstr>
      <vt:lpstr>SELLER ACKNOWLEDGEMENTS</vt:lpstr>
      <vt:lpstr>PowerPoint Presentation</vt:lpstr>
      <vt:lpstr>BEST PRACTICES</vt:lpstr>
      <vt:lpstr>PowerPoint Presentation</vt:lpstr>
      <vt:lpstr>BEST PRACTICES</vt:lpstr>
      <vt:lpstr>PowerPoint Presentation</vt:lpstr>
      <vt:lpstr>BEST PRACTICES</vt:lpstr>
      <vt:lpstr>PDD- SECTION 1</vt:lpstr>
      <vt:lpstr>PowerPoint Presentation</vt:lpstr>
      <vt:lpstr>PowerPoint Presentation</vt:lpstr>
      <vt:lpstr>BEST PRACTICES</vt:lpstr>
      <vt:lpstr>PowerPoint Presentation</vt:lpstr>
      <vt:lpstr>BEST PRACTICES</vt:lpstr>
      <vt:lpstr>PowerPoint Presentation</vt:lpstr>
      <vt:lpstr>BEST PRACTICES</vt:lpstr>
      <vt:lpstr>PDD – SECTION 3</vt:lpstr>
      <vt:lpstr>PowerPoint Presentation</vt:lpstr>
      <vt:lpstr>PDD – SECTION 4</vt:lpstr>
      <vt:lpstr>PowerPoint Presentation</vt:lpstr>
      <vt:lpstr>PowerPoint Presentation</vt:lpstr>
      <vt:lpstr>BEST PRACTICES</vt:lpstr>
      <vt:lpstr>PDD - SECTION 5</vt:lpstr>
      <vt:lpstr>PowerPoint Presentation</vt:lpstr>
      <vt:lpstr>PowerPoint Presentation</vt:lpstr>
      <vt:lpstr>PowerPoint Presentation</vt:lpstr>
      <vt:lpstr>BEST PRACTICES</vt:lpstr>
      <vt:lpstr>PowerPoint Presentation</vt:lpstr>
      <vt:lpstr>BEST PRACTICES</vt:lpstr>
      <vt:lpstr>PowerPoint Presentation</vt:lpstr>
      <vt:lpstr>BEST PRACTICES</vt:lpstr>
      <vt:lpstr>Module 2</vt:lpstr>
      <vt:lpstr>GENERAL NOTES AND CHANGES</vt:lpstr>
      <vt:lpstr>PowerPoint Presentation</vt:lpstr>
      <vt:lpstr>PowerPoint Presentation</vt:lpstr>
      <vt:lpstr>BEST PRACTICES</vt:lpstr>
      <vt:lpstr>PROPERTY DESCRIPTION</vt:lpstr>
      <vt:lpstr>PowerPoint Presentation</vt:lpstr>
      <vt:lpstr>BEST PRACTICES</vt:lpstr>
      <vt:lpstr>MINERAL RIGHTS</vt:lpstr>
      <vt:lpstr>PowerPoint Presentation</vt:lpstr>
      <vt:lpstr>PRORATIONS, SPECIAL ASSESSMENTS, &amp; OTHER COSTS</vt:lpstr>
      <vt:lpstr>PowerPoint Presentation</vt:lpstr>
      <vt:lpstr>BEST PRACTICES</vt:lpstr>
      <vt:lpstr>DEPOSIT HELD BY THIRD PARTY</vt:lpstr>
      <vt:lpstr>PowerPoint Presentation</vt:lpstr>
      <vt:lpstr>LEASES &amp; NEW HOME CONSTRUCTION</vt:lpstr>
      <vt:lpstr>PowerPoint Presentation</vt:lpstr>
      <vt:lpstr>NEW HOME CONSTRUCTION</vt:lpstr>
      <vt:lpstr>DUE DELIGENCE AND INSPECTION (DDI)</vt:lpstr>
      <vt:lpstr>PowerPoint Presentation</vt:lpstr>
      <vt:lpstr>PowerPoint Presentation</vt:lpstr>
      <vt:lpstr>BEST PRACTICES</vt:lpstr>
      <vt:lpstr>ADDENDA TO BE ATTACHED</vt:lpstr>
      <vt:lpstr>PowerPoint Presentation</vt:lpstr>
      <vt:lpstr>PowerPoint Presentation</vt:lpstr>
      <vt:lpstr>PowerPoint Presentation</vt:lpstr>
      <vt:lpstr>Module 3</vt:lpstr>
      <vt:lpstr>USING FINANCING CLAUSE AS OUR GUIDE</vt:lpstr>
      <vt:lpstr>PowerPoint Presentation</vt:lpstr>
      <vt:lpstr>CURRENT MARKET IMPLICATIONS</vt:lpstr>
      <vt:lpstr>PowerPoint Presentation</vt:lpstr>
      <vt:lpstr>OWNER FINANCING</vt:lpstr>
      <vt:lpstr>BOND FOR DEED</vt:lpstr>
      <vt:lpstr>Module 4</vt:lpstr>
      <vt:lpstr>THE CLASS ACTION DECISION FALLOUT</vt:lpstr>
      <vt:lpstr>REALITY OF REAL ESTATE POST SITZER/BURNETT</vt:lpstr>
      <vt:lpstr>PowerPoint Presentation</vt:lpstr>
      <vt:lpstr>WHY IT MATTERS</vt:lpstr>
      <vt:lpstr>BEST PRACTICE SUGGESTIONS</vt:lpstr>
      <vt:lpstr>REDUCING RISK ON REOCURRING ISSUES</vt:lpstr>
      <vt:lpstr>LIABILITY REVIEW – IN THE LAW</vt:lpstr>
      <vt:lpstr>CASE STUDIES</vt:lpstr>
      <vt:lpstr>CASE STUDY EXAMPLES</vt:lpstr>
      <vt:lpstr>BEST PRACTICE SUGGESTIONS</vt:lpstr>
      <vt:lpstr>BEST PRACTICE AND AWARENESS – WHOLESALE PRACTICTIONERS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LREC MANDATORY</dc:title>
  <dc:creator>Chris Donaldson</dc:creator>
  <cp:lastModifiedBy>Jeremy Travis</cp:lastModifiedBy>
  <cp:revision>98</cp:revision>
  <cp:lastPrinted>2023-12-13T23:29:19Z</cp:lastPrinted>
  <dcterms:created xsi:type="dcterms:W3CDTF">2023-12-12T20:25:11Z</dcterms:created>
  <dcterms:modified xsi:type="dcterms:W3CDTF">2024-01-03T14:23:54Z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D7615238-FB11-4565-B297-C8ACE898D5DA</vt:lpwstr>
  </property>
  <property fmtid="{D5CDD505-2E9C-101B-9397-08002B2CF9AE}" pid="3" name="ArticulatePath">
    <vt:lpwstr>2024 LREC MANDATORY new</vt:lpwstr>
  </property>
</Properties>
</file>